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476" r:id="rId2"/>
    <p:sldId id="2141411663" r:id="rId3"/>
    <p:sldId id="485" r:id="rId4"/>
    <p:sldId id="879" r:id="rId5"/>
    <p:sldId id="862" r:id="rId6"/>
    <p:sldId id="2141411651" r:id="rId7"/>
    <p:sldId id="860" r:id="rId8"/>
    <p:sldId id="2141411625" r:id="rId9"/>
    <p:sldId id="947" r:id="rId10"/>
    <p:sldId id="949" r:id="rId11"/>
    <p:sldId id="863" r:id="rId12"/>
    <p:sldId id="2141411632" r:id="rId13"/>
    <p:sldId id="2141411631" r:id="rId14"/>
    <p:sldId id="2141411650" r:id="rId15"/>
    <p:sldId id="2141411648" r:id="rId16"/>
    <p:sldId id="2141411649" r:id="rId17"/>
    <p:sldId id="2141411620" r:id="rId18"/>
    <p:sldId id="2141411633" r:id="rId19"/>
    <p:sldId id="2141411630" r:id="rId20"/>
    <p:sldId id="2141411623" r:id="rId21"/>
    <p:sldId id="2141411654" r:id="rId22"/>
    <p:sldId id="2141411621" r:id="rId23"/>
    <p:sldId id="2141411655" r:id="rId24"/>
    <p:sldId id="2141411656" r:id="rId25"/>
    <p:sldId id="2141411657" r:id="rId26"/>
    <p:sldId id="2141411638" r:id="rId27"/>
    <p:sldId id="2141411658" r:id="rId28"/>
    <p:sldId id="2141411659" r:id="rId29"/>
    <p:sldId id="2141411660" r:id="rId30"/>
    <p:sldId id="2141411662" r:id="rId31"/>
    <p:sldId id="2141411652" r:id="rId32"/>
    <p:sldId id="2141411653" r:id="rId33"/>
    <p:sldId id="2141411636" r:id="rId34"/>
    <p:sldId id="2141411661" r:id="rId35"/>
    <p:sldId id="2141411639" r:id="rId36"/>
    <p:sldId id="2141411640" r:id="rId37"/>
    <p:sldId id="2141411641" r:id="rId38"/>
    <p:sldId id="2141411642" r:id="rId39"/>
    <p:sldId id="2141411643" r:id="rId40"/>
    <p:sldId id="2141411647" r:id="rId41"/>
    <p:sldId id="802" r:id="rId42"/>
    <p:sldId id="816" r:id="rId43"/>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94">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hacomirkim" initials="MM" lastIdx="1" clrIdx="0"/>
  <p:cmAuthor id="7" name="Michael Vjecha" initials="MV" lastIdx="15" clrIdx="7">
    <p:extLst>
      <p:ext uri="{19B8F6BF-5375-455C-9EA6-DF929625EA0E}">
        <p15:presenceInfo xmlns:p15="http://schemas.microsoft.com/office/powerpoint/2012/main" userId="4697d392691fbb21" providerId="Windows Live"/>
      </p:ext>
    </p:extLst>
  </p:cmAuthor>
  <p:cmAuthor id="1" name="Mirkin, Mitchell" initials="MM" lastIdx="18" clrIdx="1"/>
  <p:cmAuthor id="2" name="vhacoiveljs" initials="v" lastIdx="1" clrIdx="2"/>
  <p:cmAuthor id="3" name="Department of Veterans Affairs" initials="DoVA" lastIdx="9" clrIdx="3"/>
  <p:cmAuthor id="4" name="Huang, Grant" initials="HG" lastIdx="1" clrIdx="4">
    <p:extLst>
      <p:ext uri="{19B8F6BF-5375-455C-9EA6-DF929625EA0E}">
        <p15:presenceInfo xmlns:p15="http://schemas.microsoft.com/office/powerpoint/2012/main" userId="S::grant.huang@va.gov::dc6ee509-eac4-4268-a04a-8b1a987c5a79" providerId="AD"/>
      </p:ext>
    </p:extLst>
  </p:cmAuthor>
  <p:cmAuthor id="5" name="Ramoni, Rachel" initials="RR" lastIdx="9" clrIdx="5">
    <p:extLst>
      <p:ext uri="{19B8F6BF-5375-455C-9EA6-DF929625EA0E}">
        <p15:presenceInfo xmlns:p15="http://schemas.microsoft.com/office/powerpoint/2012/main" userId="S::Rachel.Ramoni@va.gov::0be837dc-6320-4638-a287-3ad3cfbcb1de" providerId="AD"/>
      </p:ext>
    </p:extLst>
  </p:cmAuthor>
  <p:cmAuthor id="6" name="Davey, Victoria" initials="DV" lastIdx="2" clrIdx="6">
    <p:extLst>
      <p:ext uri="{19B8F6BF-5375-455C-9EA6-DF929625EA0E}">
        <p15:presenceInfo xmlns:p15="http://schemas.microsoft.com/office/powerpoint/2012/main" userId="S::victoria.davey@va.gov::7cc2fa62-b93c-4b7d-a11f-ada96f46d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3727" autoAdjust="0"/>
  </p:normalViewPr>
  <p:slideViewPr>
    <p:cSldViewPr snapToGrid="0">
      <p:cViewPr varScale="1">
        <p:scale>
          <a:sx n="107" d="100"/>
          <a:sy n="107" d="100"/>
        </p:scale>
        <p:origin x="1752" y="102"/>
      </p:cViewPr>
      <p:guideLst>
        <p:guide orient="horz" pos="419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sz="quarter" idx="1"/>
          </p:nvPr>
        </p:nvSpPr>
        <p:spPr>
          <a:xfrm>
            <a:off x="3979930" y="0"/>
            <a:ext cx="3044719" cy="465614"/>
          </a:xfrm>
          <a:prstGeom prst="rect">
            <a:avLst/>
          </a:prstGeom>
        </p:spPr>
        <p:txBody>
          <a:bodyPr vert="horz" lIns="93354" tIns="46676" rIns="93354" bIns="46676" rtlCol="0"/>
          <a:lstStyle>
            <a:lvl1pPr algn="r">
              <a:defRPr sz="1200"/>
            </a:lvl1pPr>
          </a:lstStyle>
          <a:p>
            <a:fld id="{484A682B-60B7-244F-AF8C-16AA5F067F6C}" type="datetimeFigureOut">
              <a:rPr lang="en-US" smtClean="0"/>
              <a:pPr/>
              <a:t>9/8/2020</a:t>
            </a:fld>
            <a:endParaRPr lang="en-US" dirty="0"/>
          </a:p>
        </p:txBody>
      </p:sp>
      <p:sp>
        <p:nvSpPr>
          <p:cNvPr id="4" name="Footer Placeholder 3"/>
          <p:cNvSpPr>
            <a:spLocks noGrp="1"/>
          </p:cNvSpPr>
          <p:nvPr>
            <p:ph type="ftr" sz="quarter" idx="2"/>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54" tIns="46676" rIns="93354" bIns="46676" rtlCol="0" anchor="b"/>
          <a:lstStyle>
            <a:lvl1pPr algn="r">
              <a:defRPr sz="1200"/>
            </a:lvl1pPr>
          </a:lstStyle>
          <a:p>
            <a:fld id="{6B285591-F2ED-7B4B-AAEB-54F8DF9914E5}" type="slidenum">
              <a:rPr lang="en-US" smtClean="0"/>
              <a:pPr/>
              <a:t>‹#›</a:t>
            </a:fld>
            <a:endParaRPr lang="en-US" dirty="0"/>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idx="1"/>
          </p:nvPr>
        </p:nvSpPr>
        <p:spPr>
          <a:xfrm>
            <a:off x="3979930" y="0"/>
            <a:ext cx="3044719" cy="465614"/>
          </a:xfrm>
          <a:prstGeom prst="rect">
            <a:avLst/>
          </a:prstGeom>
        </p:spPr>
        <p:txBody>
          <a:bodyPr vert="horz" lIns="93354" tIns="46676" rIns="93354" bIns="46676" rtlCol="0"/>
          <a:lstStyle>
            <a:lvl1pPr algn="r">
              <a:defRPr sz="1200"/>
            </a:lvl1pPr>
          </a:lstStyle>
          <a:p>
            <a:fld id="{42C0177D-0B34-354A-A985-A7708375935C}" type="datetimeFigureOut">
              <a:rPr lang="en-US" smtClean="0"/>
              <a:pPr/>
              <a:t>9/8/2020</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54" tIns="46676" rIns="93354" bIns="46676"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4" tIns="46676" rIns="93354" bIns="466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4" tIns="46676" rIns="93354" bIns="46676" rtlCol="0" anchor="b"/>
          <a:lstStyle>
            <a:lvl1pPr algn="r">
              <a:defRPr sz="1200"/>
            </a:lvl1pPr>
          </a:lstStyle>
          <a:p>
            <a:fld id="{DFD3E557-29CA-2942-B5B0-BBAE067F5736}" type="slidenum">
              <a:rPr lang="en-US" smtClean="0"/>
              <a:pPr/>
              <a:t>‹#›</a:t>
            </a:fld>
            <a:endParaRPr lang="en-US" dirty="0"/>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1</a:t>
            </a:fld>
            <a:endParaRPr lang="en-US" dirty="0"/>
          </a:p>
        </p:txBody>
      </p:sp>
    </p:spTree>
    <p:extLst>
      <p:ext uri="{BB962C8B-B14F-4D97-AF65-F5344CB8AC3E}">
        <p14:creationId xmlns:p14="http://schemas.microsoft.com/office/powerpoint/2010/main" val="324748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11</a:t>
            </a:fld>
            <a:endParaRPr lang="en-US" dirty="0"/>
          </a:p>
        </p:txBody>
      </p:sp>
    </p:spTree>
    <p:extLst>
      <p:ext uri="{BB962C8B-B14F-4D97-AF65-F5344CB8AC3E}">
        <p14:creationId xmlns:p14="http://schemas.microsoft.com/office/powerpoint/2010/main" val="206352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12</a:t>
            </a:fld>
            <a:endParaRPr lang="en-US" dirty="0"/>
          </a:p>
        </p:txBody>
      </p:sp>
    </p:spTree>
    <p:extLst>
      <p:ext uri="{BB962C8B-B14F-4D97-AF65-F5344CB8AC3E}">
        <p14:creationId xmlns:p14="http://schemas.microsoft.com/office/powerpoint/2010/main" val="275127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13</a:t>
            </a:fld>
            <a:endParaRPr lang="en-US" dirty="0"/>
          </a:p>
        </p:txBody>
      </p:sp>
    </p:spTree>
    <p:extLst>
      <p:ext uri="{BB962C8B-B14F-4D97-AF65-F5344CB8AC3E}">
        <p14:creationId xmlns:p14="http://schemas.microsoft.com/office/powerpoint/2010/main" val="287549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14</a:t>
            </a:fld>
            <a:endParaRPr lang="en-US" dirty="0"/>
          </a:p>
        </p:txBody>
      </p:sp>
    </p:spTree>
    <p:extLst>
      <p:ext uri="{BB962C8B-B14F-4D97-AF65-F5344CB8AC3E}">
        <p14:creationId xmlns:p14="http://schemas.microsoft.com/office/powerpoint/2010/main" val="235704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15</a:t>
            </a:fld>
            <a:endParaRPr lang="en-US" dirty="0"/>
          </a:p>
        </p:txBody>
      </p:sp>
    </p:spTree>
    <p:extLst>
      <p:ext uri="{BB962C8B-B14F-4D97-AF65-F5344CB8AC3E}">
        <p14:creationId xmlns:p14="http://schemas.microsoft.com/office/powerpoint/2010/main" val="1279962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16</a:t>
            </a:fld>
            <a:endParaRPr lang="en-US" dirty="0"/>
          </a:p>
        </p:txBody>
      </p:sp>
    </p:spTree>
    <p:extLst>
      <p:ext uri="{BB962C8B-B14F-4D97-AF65-F5344CB8AC3E}">
        <p14:creationId xmlns:p14="http://schemas.microsoft.com/office/powerpoint/2010/main" val="4226278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17</a:t>
            </a:fld>
            <a:endParaRPr lang="en-US" dirty="0"/>
          </a:p>
        </p:txBody>
      </p:sp>
    </p:spTree>
    <p:extLst>
      <p:ext uri="{BB962C8B-B14F-4D97-AF65-F5344CB8AC3E}">
        <p14:creationId xmlns:p14="http://schemas.microsoft.com/office/powerpoint/2010/main" val="208317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18</a:t>
            </a:fld>
            <a:endParaRPr lang="en-US" dirty="0"/>
          </a:p>
        </p:txBody>
      </p:sp>
    </p:spTree>
    <p:extLst>
      <p:ext uri="{BB962C8B-B14F-4D97-AF65-F5344CB8AC3E}">
        <p14:creationId xmlns:p14="http://schemas.microsoft.com/office/powerpoint/2010/main" val="160189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19</a:t>
            </a:fld>
            <a:endParaRPr lang="en-US" dirty="0"/>
          </a:p>
        </p:txBody>
      </p:sp>
    </p:spTree>
    <p:extLst>
      <p:ext uri="{BB962C8B-B14F-4D97-AF65-F5344CB8AC3E}">
        <p14:creationId xmlns:p14="http://schemas.microsoft.com/office/powerpoint/2010/main" val="241798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20</a:t>
            </a:fld>
            <a:endParaRPr lang="en-US" dirty="0"/>
          </a:p>
        </p:txBody>
      </p:sp>
    </p:spTree>
    <p:extLst>
      <p:ext uri="{BB962C8B-B14F-4D97-AF65-F5344CB8AC3E}">
        <p14:creationId xmlns:p14="http://schemas.microsoft.com/office/powerpoint/2010/main" val="325978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3</a:t>
            </a:fld>
            <a:endParaRPr lang="en-US" dirty="0"/>
          </a:p>
        </p:txBody>
      </p:sp>
    </p:spTree>
    <p:extLst>
      <p:ext uri="{BB962C8B-B14F-4D97-AF65-F5344CB8AC3E}">
        <p14:creationId xmlns:p14="http://schemas.microsoft.com/office/powerpoint/2010/main" val="97404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22</a:t>
            </a:fld>
            <a:endParaRPr lang="en-US" dirty="0"/>
          </a:p>
        </p:txBody>
      </p:sp>
    </p:spTree>
    <p:extLst>
      <p:ext uri="{BB962C8B-B14F-4D97-AF65-F5344CB8AC3E}">
        <p14:creationId xmlns:p14="http://schemas.microsoft.com/office/powerpoint/2010/main" val="3352486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23</a:t>
            </a:fld>
            <a:endParaRPr lang="en-US" dirty="0"/>
          </a:p>
        </p:txBody>
      </p:sp>
    </p:spTree>
    <p:extLst>
      <p:ext uri="{BB962C8B-B14F-4D97-AF65-F5344CB8AC3E}">
        <p14:creationId xmlns:p14="http://schemas.microsoft.com/office/powerpoint/2010/main" val="2471304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24</a:t>
            </a:fld>
            <a:endParaRPr lang="en-US" dirty="0"/>
          </a:p>
        </p:txBody>
      </p:sp>
    </p:spTree>
    <p:extLst>
      <p:ext uri="{BB962C8B-B14F-4D97-AF65-F5344CB8AC3E}">
        <p14:creationId xmlns:p14="http://schemas.microsoft.com/office/powerpoint/2010/main" val="273637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25</a:t>
            </a:fld>
            <a:endParaRPr lang="en-US" dirty="0"/>
          </a:p>
        </p:txBody>
      </p:sp>
    </p:spTree>
    <p:extLst>
      <p:ext uri="{BB962C8B-B14F-4D97-AF65-F5344CB8AC3E}">
        <p14:creationId xmlns:p14="http://schemas.microsoft.com/office/powerpoint/2010/main" val="34147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26</a:t>
            </a:fld>
            <a:endParaRPr lang="en-US" dirty="0"/>
          </a:p>
        </p:txBody>
      </p:sp>
    </p:spTree>
    <p:extLst>
      <p:ext uri="{BB962C8B-B14F-4D97-AF65-F5344CB8AC3E}">
        <p14:creationId xmlns:p14="http://schemas.microsoft.com/office/powerpoint/2010/main" val="2328632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27</a:t>
            </a:fld>
            <a:endParaRPr lang="en-US" dirty="0"/>
          </a:p>
        </p:txBody>
      </p:sp>
    </p:spTree>
    <p:extLst>
      <p:ext uri="{BB962C8B-B14F-4D97-AF65-F5344CB8AC3E}">
        <p14:creationId xmlns:p14="http://schemas.microsoft.com/office/powerpoint/2010/main" val="4007186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28</a:t>
            </a:fld>
            <a:endParaRPr lang="en-US" dirty="0"/>
          </a:p>
        </p:txBody>
      </p:sp>
    </p:spTree>
    <p:extLst>
      <p:ext uri="{BB962C8B-B14F-4D97-AF65-F5344CB8AC3E}">
        <p14:creationId xmlns:p14="http://schemas.microsoft.com/office/powerpoint/2010/main" val="4189262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D3E557-29CA-2942-B5B0-BBAE067F57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7119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30</a:t>
            </a:fld>
            <a:endParaRPr lang="en-US" dirty="0"/>
          </a:p>
        </p:txBody>
      </p:sp>
    </p:spTree>
    <p:extLst>
      <p:ext uri="{BB962C8B-B14F-4D97-AF65-F5344CB8AC3E}">
        <p14:creationId xmlns:p14="http://schemas.microsoft.com/office/powerpoint/2010/main" val="2498853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31</a:t>
            </a:fld>
            <a:endParaRPr lang="en-US" dirty="0"/>
          </a:p>
        </p:txBody>
      </p:sp>
    </p:spTree>
    <p:extLst>
      <p:ext uri="{BB962C8B-B14F-4D97-AF65-F5344CB8AC3E}">
        <p14:creationId xmlns:p14="http://schemas.microsoft.com/office/powerpoint/2010/main" val="332914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OWS goal: to rapidly fund, coordinate, and offer regulatory support to enable the rapid development and distribution of novel diagnostics, therapeutics, and vaccines for COVID-19</a:t>
            </a:r>
            <a:endParaRPr lang="en-US" i="1" strike="sngStrike" dirty="0"/>
          </a:p>
          <a:p>
            <a:r>
              <a:rPr lang="en-US" i="1" dirty="0"/>
              <a:t>Partners: </a:t>
            </a:r>
          </a:p>
          <a:p>
            <a:pPr lvl="1"/>
            <a:r>
              <a:rPr lang="en-US" dirty="0"/>
              <a:t>Department of Health &amp; Human Services</a:t>
            </a:r>
          </a:p>
          <a:p>
            <a:pPr lvl="2"/>
            <a:r>
              <a:rPr lang="en-US" dirty="0"/>
              <a:t>Centers for Disease Control and Prevention (CDC)</a:t>
            </a:r>
          </a:p>
          <a:p>
            <a:pPr lvl="2"/>
            <a:r>
              <a:rPr lang="en-US" dirty="0"/>
              <a:t>Food and Drug Administration (FDA)</a:t>
            </a:r>
          </a:p>
          <a:p>
            <a:pPr lvl="2"/>
            <a:r>
              <a:rPr lang="en-US" dirty="0"/>
              <a:t>National Institutes of Health (NIH)</a:t>
            </a:r>
          </a:p>
          <a:p>
            <a:pPr lvl="2"/>
            <a:r>
              <a:rPr lang="en-US" dirty="0"/>
              <a:t>Biomedical Advanced Research and Development Authority (BARDA)</a:t>
            </a:r>
          </a:p>
          <a:p>
            <a:pPr lvl="1"/>
            <a:r>
              <a:rPr lang="en-US" dirty="0"/>
              <a:t>Department of Defense (DoD)</a:t>
            </a:r>
          </a:p>
          <a:p>
            <a:pPr lvl="1"/>
            <a:r>
              <a:rPr lang="en-US" dirty="0"/>
              <a:t>Department of Agriculture</a:t>
            </a:r>
          </a:p>
          <a:p>
            <a:pPr lvl="1"/>
            <a:r>
              <a:rPr lang="en-US" dirty="0"/>
              <a:t>Department of Energy</a:t>
            </a:r>
          </a:p>
          <a:p>
            <a:pPr lvl="1"/>
            <a:r>
              <a:rPr lang="en-US" dirty="0"/>
              <a:t>Department of Veterans Affairs</a:t>
            </a:r>
          </a:p>
          <a:p>
            <a:pPr lvl="1"/>
            <a:r>
              <a:rPr lang="en-US" dirty="0"/>
              <a:t>Pharma/Industry</a:t>
            </a:r>
          </a:p>
        </p:txBody>
      </p:sp>
      <p:sp>
        <p:nvSpPr>
          <p:cNvPr id="5" name="Slide Number Placeholder 4"/>
          <p:cNvSpPr>
            <a:spLocks noGrp="1"/>
          </p:cNvSpPr>
          <p:nvPr>
            <p:ph type="sldNum" sz="quarter" idx="5"/>
          </p:nvPr>
        </p:nvSpPr>
        <p:spPr/>
        <p:txBody>
          <a:bodyPr/>
          <a:lstStyle/>
          <a:p>
            <a:fld id="{DFD3E557-29CA-2942-B5B0-BBAE067F5736}" type="slidenum">
              <a:rPr lang="en-US" smtClean="0"/>
              <a:pPr/>
              <a:t>4</a:t>
            </a:fld>
            <a:endParaRPr lang="en-US" dirty="0"/>
          </a:p>
        </p:txBody>
      </p:sp>
    </p:spTree>
    <p:extLst>
      <p:ext uri="{BB962C8B-B14F-4D97-AF65-F5344CB8AC3E}">
        <p14:creationId xmlns:p14="http://schemas.microsoft.com/office/powerpoint/2010/main" val="4237351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32</a:t>
            </a:fld>
            <a:endParaRPr lang="en-US" dirty="0"/>
          </a:p>
        </p:txBody>
      </p:sp>
    </p:spTree>
    <p:extLst>
      <p:ext uri="{BB962C8B-B14F-4D97-AF65-F5344CB8AC3E}">
        <p14:creationId xmlns:p14="http://schemas.microsoft.com/office/powerpoint/2010/main" val="1417165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33</a:t>
            </a:fld>
            <a:endParaRPr lang="en-US" dirty="0"/>
          </a:p>
        </p:txBody>
      </p:sp>
    </p:spTree>
    <p:extLst>
      <p:ext uri="{BB962C8B-B14F-4D97-AF65-F5344CB8AC3E}">
        <p14:creationId xmlns:p14="http://schemas.microsoft.com/office/powerpoint/2010/main" val="3811956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34</a:t>
            </a:fld>
            <a:endParaRPr lang="en-US" dirty="0"/>
          </a:p>
        </p:txBody>
      </p:sp>
    </p:spTree>
    <p:extLst>
      <p:ext uri="{BB962C8B-B14F-4D97-AF65-F5344CB8AC3E}">
        <p14:creationId xmlns:p14="http://schemas.microsoft.com/office/powerpoint/2010/main" val="2362435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35</a:t>
            </a:fld>
            <a:endParaRPr lang="en-US" dirty="0"/>
          </a:p>
        </p:txBody>
      </p:sp>
    </p:spTree>
    <p:extLst>
      <p:ext uri="{BB962C8B-B14F-4D97-AF65-F5344CB8AC3E}">
        <p14:creationId xmlns:p14="http://schemas.microsoft.com/office/powerpoint/2010/main" val="3044622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36</a:t>
            </a:fld>
            <a:endParaRPr lang="en-US" dirty="0"/>
          </a:p>
        </p:txBody>
      </p:sp>
    </p:spTree>
    <p:extLst>
      <p:ext uri="{BB962C8B-B14F-4D97-AF65-F5344CB8AC3E}">
        <p14:creationId xmlns:p14="http://schemas.microsoft.com/office/powerpoint/2010/main" val="2590175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37</a:t>
            </a:fld>
            <a:endParaRPr lang="en-US" dirty="0"/>
          </a:p>
        </p:txBody>
      </p:sp>
    </p:spTree>
    <p:extLst>
      <p:ext uri="{BB962C8B-B14F-4D97-AF65-F5344CB8AC3E}">
        <p14:creationId xmlns:p14="http://schemas.microsoft.com/office/powerpoint/2010/main" val="807811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38</a:t>
            </a:fld>
            <a:endParaRPr lang="en-US" dirty="0"/>
          </a:p>
        </p:txBody>
      </p:sp>
    </p:spTree>
    <p:extLst>
      <p:ext uri="{BB962C8B-B14F-4D97-AF65-F5344CB8AC3E}">
        <p14:creationId xmlns:p14="http://schemas.microsoft.com/office/powerpoint/2010/main" val="3758314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39</a:t>
            </a:fld>
            <a:endParaRPr lang="en-US" dirty="0"/>
          </a:p>
        </p:txBody>
      </p:sp>
    </p:spTree>
    <p:extLst>
      <p:ext uri="{BB962C8B-B14F-4D97-AF65-F5344CB8AC3E}">
        <p14:creationId xmlns:p14="http://schemas.microsoft.com/office/powerpoint/2010/main" val="2702075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40</a:t>
            </a:fld>
            <a:endParaRPr lang="en-US" dirty="0"/>
          </a:p>
        </p:txBody>
      </p:sp>
    </p:spTree>
    <p:extLst>
      <p:ext uri="{BB962C8B-B14F-4D97-AF65-F5344CB8AC3E}">
        <p14:creationId xmlns:p14="http://schemas.microsoft.com/office/powerpoint/2010/main" val="381272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41</a:t>
            </a:fld>
            <a:endParaRPr lang="en-US" dirty="0"/>
          </a:p>
        </p:txBody>
      </p:sp>
    </p:spTree>
    <p:extLst>
      <p:ext uri="{BB962C8B-B14F-4D97-AF65-F5344CB8AC3E}">
        <p14:creationId xmlns:p14="http://schemas.microsoft.com/office/powerpoint/2010/main" val="76902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5</a:t>
            </a:fld>
            <a:endParaRPr lang="en-US" dirty="0"/>
          </a:p>
        </p:txBody>
      </p:sp>
    </p:spTree>
    <p:extLst>
      <p:ext uri="{BB962C8B-B14F-4D97-AF65-F5344CB8AC3E}">
        <p14:creationId xmlns:p14="http://schemas.microsoft.com/office/powerpoint/2010/main" val="67791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42</a:t>
            </a:fld>
            <a:endParaRPr lang="en-US" dirty="0"/>
          </a:p>
        </p:txBody>
      </p:sp>
    </p:spTree>
    <p:extLst>
      <p:ext uri="{BB962C8B-B14F-4D97-AF65-F5344CB8AC3E}">
        <p14:creationId xmlns:p14="http://schemas.microsoft.com/office/powerpoint/2010/main" val="383278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6</a:t>
            </a:fld>
            <a:endParaRPr lang="en-US" dirty="0"/>
          </a:p>
        </p:txBody>
      </p:sp>
    </p:spTree>
    <p:extLst>
      <p:ext uri="{BB962C8B-B14F-4D97-AF65-F5344CB8AC3E}">
        <p14:creationId xmlns:p14="http://schemas.microsoft.com/office/powerpoint/2010/main" val="225350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7</a:t>
            </a:fld>
            <a:endParaRPr lang="en-US" dirty="0"/>
          </a:p>
        </p:txBody>
      </p:sp>
    </p:spTree>
    <p:extLst>
      <p:ext uri="{BB962C8B-B14F-4D97-AF65-F5344CB8AC3E}">
        <p14:creationId xmlns:p14="http://schemas.microsoft.com/office/powerpoint/2010/main" val="15549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8</a:t>
            </a:fld>
            <a:endParaRPr lang="en-US" dirty="0"/>
          </a:p>
        </p:txBody>
      </p:sp>
    </p:spTree>
    <p:extLst>
      <p:ext uri="{BB962C8B-B14F-4D97-AF65-F5344CB8AC3E}">
        <p14:creationId xmlns:p14="http://schemas.microsoft.com/office/powerpoint/2010/main" val="326744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9</a:t>
            </a:fld>
            <a:endParaRPr lang="en-US" dirty="0"/>
          </a:p>
        </p:txBody>
      </p:sp>
    </p:spTree>
    <p:extLst>
      <p:ext uri="{BB962C8B-B14F-4D97-AF65-F5344CB8AC3E}">
        <p14:creationId xmlns:p14="http://schemas.microsoft.com/office/powerpoint/2010/main" val="298712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10</a:t>
            </a:fld>
            <a:endParaRPr lang="en-US" dirty="0"/>
          </a:p>
        </p:txBody>
      </p:sp>
    </p:spTree>
    <p:extLst>
      <p:ext uri="{BB962C8B-B14F-4D97-AF65-F5344CB8AC3E}">
        <p14:creationId xmlns:p14="http://schemas.microsoft.com/office/powerpoint/2010/main" val="2955187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0245" y="336892"/>
            <a:ext cx="7772400" cy="1030435"/>
          </a:xfrm>
        </p:spPr>
        <p:txBody>
          <a:bodyPr anchor="b" anchorCtr="0">
            <a:normAutofit/>
          </a:bodyPr>
          <a:lstStyle>
            <a:lvl1pPr algn="ctr">
              <a:defRPr sz="2800" b="1">
                <a:solidFill>
                  <a:schemeClr val="bg1"/>
                </a:solidFill>
                <a:latin typeface="Calibri"/>
                <a:cs typeface="Calibri"/>
              </a:defRPr>
            </a:lvl1pPr>
          </a:lstStyle>
          <a:p>
            <a:r>
              <a:rPr lang="en-US" dirty="0"/>
              <a:t>U.S. Department of Veterans Affairs (VA)</a:t>
            </a:r>
            <a:br>
              <a:rPr lang="en-US" dirty="0"/>
            </a:br>
            <a:r>
              <a:rPr lang="en-US" dirty="0"/>
              <a:t>Office of Research &amp; Development</a:t>
            </a:r>
          </a:p>
        </p:txBody>
      </p:sp>
      <p:pic>
        <p:nvPicPr>
          <p:cNvPr id="7" name="Picture 6" descr="DiscoveryInnovationAdvancem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710" y="6366424"/>
            <a:ext cx="3706492" cy="204223"/>
          </a:xfrm>
          <a:prstGeom prst="rect">
            <a:avLst/>
          </a:prstGeom>
        </p:spPr>
      </p:pic>
      <p:pic>
        <p:nvPicPr>
          <p:cNvPr id="8" name="Picture 7" descr="VHA_ExcellenceLogo_cmyk_nav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043" y="6198287"/>
            <a:ext cx="1371646" cy="472456"/>
          </a:xfrm>
          <a:prstGeom prst="rect">
            <a:avLst/>
          </a:prstGeom>
        </p:spPr>
      </p:pic>
      <p:sp>
        <p:nvSpPr>
          <p:cNvPr id="3" name="Subtitle 2"/>
          <p:cNvSpPr>
            <a:spLocks noGrp="1"/>
          </p:cNvSpPr>
          <p:nvPr>
            <p:ph type="subTitle" idx="1" hasCustomPrompt="1"/>
          </p:nvPr>
        </p:nvSpPr>
        <p:spPr>
          <a:xfrm>
            <a:off x="1439268" y="3333815"/>
            <a:ext cx="6251172" cy="914813"/>
          </a:xfrm>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information</a:t>
            </a:r>
          </a:p>
        </p:txBody>
      </p:sp>
      <p:sp>
        <p:nvSpPr>
          <p:cNvPr id="11" name="Subtitle 2"/>
          <p:cNvSpPr txBox="1">
            <a:spLocks/>
          </p:cNvSpPr>
          <p:nvPr userDrawn="1"/>
        </p:nvSpPr>
        <p:spPr>
          <a:xfrm>
            <a:off x="1374837" y="5032383"/>
            <a:ext cx="6375863" cy="914813"/>
          </a:xfrm>
          <a:prstGeom prst="rect">
            <a:avLst/>
          </a:prstGeom>
        </p:spPr>
        <p:txBody>
          <a:bodyPr vert="horz" lIns="91440" tIns="45720" rIns="91440" bIns="45720" rtlCol="0">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kern="1200">
                <a:solidFill>
                  <a:schemeClr val="bg1"/>
                </a:solidFill>
                <a:latin typeface="+mn-lt"/>
                <a:ea typeface="+mn-ea"/>
                <a:cs typeface="Georgia"/>
              </a:defRPr>
            </a:lvl1pPr>
            <a:lvl2pPr marL="457200" indent="0" algn="ctr" defTabSz="457200" rtl="0" eaLnBrk="1" latinLnBrk="0" hangingPunct="1">
              <a:spcBef>
                <a:spcPct val="20000"/>
              </a:spcBef>
              <a:buFont typeface="Arial"/>
              <a:buNone/>
              <a:defRPr sz="1600" kern="1200">
                <a:solidFill>
                  <a:schemeClr val="tx1">
                    <a:tint val="75000"/>
                  </a:schemeClr>
                </a:solidFill>
                <a:latin typeface="+mn-lt"/>
                <a:ea typeface="+mn-ea"/>
                <a:cs typeface="Georgia"/>
              </a:defRPr>
            </a:lvl2pPr>
            <a:lvl3pPr marL="914400" indent="0" algn="ctr" defTabSz="457200" rtl="0" eaLnBrk="1" latinLnBrk="0" hangingPunct="1">
              <a:spcBef>
                <a:spcPct val="20000"/>
              </a:spcBef>
              <a:buFont typeface="Arial"/>
              <a:buNone/>
              <a:defRPr sz="1400" kern="1200">
                <a:solidFill>
                  <a:schemeClr val="tx1">
                    <a:tint val="75000"/>
                  </a:schemeClr>
                </a:solidFill>
                <a:latin typeface="+mn-lt"/>
                <a:ea typeface="+mn-ea"/>
                <a:cs typeface="Georgia"/>
              </a:defRPr>
            </a:lvl3pPr>
            <a:lvl4pPr marL="1371600" indent="0" algn="ctr" defTabSz="457200" rtl="0" eaLnBrk="1" latinLnBrk="0" hangingPunct="1">
              <a:spcBef>
                <a:spcPct val="20000"/>
              </a:spcBef>
              <a:buFont typeface="Arial"/>
              <a:buNone/>
              <a:defRPr sz="1200" kern="1200">
                <a:solidFill>
                  <a:schemeClr val="tx1">
                    <a:tint val="75000"/>
                  </a:schemeClr>
                </a:solidFill>
                <a:latin typeface="+mn-lt"/>
                <a:ea typeface="+mn-ea"/>
                <a:cs typeface="Georgia"/>
              </a:defRPr>
            </a:lvl4pPr>
            <a:lvl5pPr marL="1828800" indent="0" algn="ctr" defTabSz="457200" rtl="0" eaLnBrk="1" latinLnBrk="0" hangingPunct="1">
              <a:spcBef>
                <a:spcPct val="20000"/>
              </a:spcBef>
              <a:buFont typeface="Arial"/>
              <a:buNone/>
              <a:defRPr sz="1200" kern="1200">
                <a:solidFill>
                  <a:schemeClr val="tx1">
                    <a:tint val="75000"/>
                  </a:schemeClr>
                </a:solidFill>
                <a:latin typeface="Georgia"/>
                <a:ea typeface="+mn-ea"/>
                <a:cs typeface="Georg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0090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695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w Star/Gold Background">
    <p:spTree>
      <p:nvGrpSpPr>
        <p:cNvPr id="1" name=""/>
        <p:cNvGrpSpPr/>
        <p:nvPr/>
      </p:nvGrpSpPr>
      <p:grpSpPr>
        <a:xfrm>
          <a:off x="0" y="0"/>
          <a:ext cx="0" cy="0"/>
          <a:chOff x="0" y="0"/>
          <a:chExt cx="0" cy="0"/>
        </a:xfrm>
      </p:grpSpPr>
      <p:pic>
        <p:nvPicPr>
          <p:cNvPr id="7" name="Picture 6" descr="PPTMaster-Blue.gif"/>
          <p:cNvPicPr>
            <a:picLocks noChangeAspect="1"/>
          </p:cNvPicPr>
          <p:nvPr userDrawn="1"/>
        </p:nvPicPr>
        <p:blipFill>
          <a:blip r:embed="rId2"/>
          <a:stretch>
            <a:fillRect/>
          </a:stretch>
        </p:blipFill>
        <p:spPr>
          <a:xfrm>
            <a:off x="3166" y="0"/>
            <a:ext cx="9137668" cy="6858000"/>
          </a:xfrm>
          <a:prstGeom prst="rect">
            <a:avLst/>
          </a:prstGeom>
        </p:spPr>
      </p:pic>
      <p:sp>
        <p:nvSpPr>
          <p:cNvPr id="4" name="Slide Number Placeholder 3"/>
          <p:cNvSpPr>
            <a:spLocks noGrp="1"/>
          </p:cNvSpPr>
          <p:nvPr>
            <p:ph type="sldNum" sz="quarter" idx="12"/>
          </p:nvPr>
        </p:nvSpPr>
        <p:spPr>
          <a:xfrm>
            <a:off x="8446390" y="6324569"/>
            <a:ext cx="490750" cy="365125"/>
          </a:xfrm>
          <a:prstGeom prst="rect">
            <a:avLst/>
          </a:prstGeom>
        </p:spPr>
        <p:txBody>
          <a:bodyPr/>
          <a:lstStyle/>
          <a:p>
            <a:fld id="{9B27D237-6C0D-5549-BE11-2040A22CBC71}" type="slidenum">
              <a:rPr lang="en-US" smtClean="0"/>
              <a:pPr/>
              <a:t>‹#›</a:t>
            </a:fld>
            <a:endParaRPr lang="en-US" dirty="0"/>
          </a:p>
        </p:txBody>
      </p:sp>
      <p:sp>
        <p:nvSpPr>
          <p:cNvPr id="5" name="Picture Placeholder 4"/>
          <p:cNvSpPr>
            <a:spLocks noGrp="1"/>
          </p:cNvSpPr>
          <p:nvPr>
            <p:ph type="pic" sz="quarter" idx="13"/>
          </p:nvPr>
        </p:nvSpPr>
        <p:spPr>
          <a:xfrm>
            <a:off x="682656" y="760623"/>
            <a:ext cx="7772374" cy="5183187"/>
          </a:xfrm>
        </p:spPr>
        <p:txBody>
          <a:bodyPr/>
          <a:lstStyle/>
          <a:p>
            <a:endParaRPr lang="en-US" dirty="0"/>
          </a:p>
        </p:txBody>
      </p:sp>
    </p:spTree>
    <p:extLst>
      <p:ext uri="{BB962C8B-B14F-4D97-AF65-F5344CB8AC3E}">
        <p14:creationId xmlns:p14="http://schemas.microsoft.com/office/powerpoint/2010/main" val="107209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676450"/>
            <a:ext cx="8229600" cy="419051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98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2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27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425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6027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425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23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617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25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1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67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739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32960"/>
            <a:ext cx="8229600" cy="4311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DiscoveryInnovationAdvancem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09128" y="6366424"/>
            <a:ext cx="3706492" cy="204223"/>
          </a:xfrm>
          <a:prstGeom prst="rect">
            <a:avLst/>
          </a:prstGeom>
        </p:spPr>
      </p:pic>
      <p:pic>
        <p:nvPicPr>
          <p:cNvPr id="10" name="Picture 9" descr="VHA_ExcellenceLogo_cmyk_navy.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4043" y="6183351"/>
            <a:ext cx="1371646" cy="472456"/>
          </a:xfrm>
          <a:prstGeom prst="rect">
            <a:avLst/>
          </a:prstGeom>
        </p:spPr>
      </p:pic>
      <p:pic>
        <p:nvPicPr>
          <p:cNvPr id="12" name="Picture 11" descr="newPPTop.jpg"/>
          <p:cNvPicPr>
            <a:picLocks noChangeAspect="1"/>
          </p:cNvPicPr>
          <p:nvPr userDrawn="1"/>
        </p:nvPicPr>
        <p:blipFill>
          <a:blip r:embed="rId15"/>
          <a:stretch>
            <a:fillRect/>
          </a:stretch>
        </p:blipFill>
        <p:spPr>
          <a:xfrm>
            <a:off x="0" y="0"/>
            <a:ext cx="9144000" cy="1188150"/>
          </a:xfrm>
          <a:prstGeom prst="rect">
            <a:avLst/>
          </a:prstGeom>
        </p:spPr>
      </p:pic>
      <p:pic>
        <p:nvPicPr>
          <p:cNvPr id="13" name="Picture 12"/>
          <p:cNvPicPr>
            <a:picLocks noChangeAspect="1"/>
          </p:cNvPicPr>
          <p:nvPr userDrawn="1"/>
        </p:nvPicPr>
        <p:blipFill>
          <a:blip r:embed="rId16">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371237" y="6183351"/>
            <a:ext cx="2346090" cy="491576"/>
          </a:xfrm>
          <a:prstGeom prst="rect">
            <a:avLst/>
          </a:prstGeom>
        </p:spPr>
      </p:pic>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ORDCOVID19@v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mailto:victoria.davey@va.gov" TargetMode="External"/><Relationship Id="rId3" Type="http://schemas.openxmlformats.org/officeDocument/2006/relationships/hyperlink" Target="mailto:activreg@va.gov" TargetMode="External"/><Relationship Id="rId7" Type="http://schemas.openxmlformats.org/officeDocument/2006/relationships/hyperlink" Target="mailto:ORDCOVID19@v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adriana.sanchez@va.gov" TargetMode="External"/><Relationship Id="rId5" Type="http://schemas.openxmlformats.org/officeDocument/2006/relationships/hyperlink" Target="mailto:michael.vjecha1@va.gov" TargetMode="External"/><Relationship Id="rId4" Type="http://schemas.openxmlformats.org/officeDocument/2006/relationships/hyperlink" Target="mailto:amy.weintrob@v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hyperlink" Target="http://insight-trials.org/" TargetMode="External"/><Relationship Id="rId3" Type="http://schemas.openxmlformats.org/officeDocument/2006/relationships/image" Target="../media/image23.png"/><Relationship Id="rId7" Type="http://schemas.openxmlformats.org/officeDocument/2006/relationships/hyperlink" Target="https://www.nih.gov/research-training/medical-research-initiatives/acti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hhs.gov/about/news/2020/06/16/fact-sheet-explaining-operation-warp-speed.html" TargetMode="External"/><Relationship Id="rId5" Type="http://schemas.openxmlformats.org/officeDocument/2006/relationships/hyperlink" Target="mailto:ORDCOVID19@va.gov" TargetMode="External"/><Relationship Id="rId4" Type="http://schemas.openxmlformats.org/officeDocument/2006/relationships/hyperlink" Target="https://en.wikipedia.org/wiki/File:Questionmark.sv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56" y="2967552"/>
            <a:ext cx="8778240" cy="1802917"/>
          </a:xfrm>
        </p:spPr>
        <p:txBody>
          <a:bodyPr>
            <a:noAutofit/>
          </a:bodyPr>
          <a:lstStyle/>
          <a:p>
            <a:r>
              <a:rPr lang="en-US" dirty="0"/>
              <a:t>NIAID/INSIGHT/VA Collaboration: </a:t>
            </a:r>
            <a:br>
              <a:rPr lang="en-US" dirty="0"/>
            </a:br>
            <a:r>
              <a:rPr lang="en-US" dirty="0"/>
              <a:t>ACTIV-3 Study Registration and Activation</a:t>
            </a:r>
            <a:br>
              <a:rPr lang="en-US" dirty="0"/>
            </a:br>
            <a:r>
              <a:rPr lang="en-US" dirty="0"/>
              <a:t>for VA Medical Center Sites</a:t>
            </a:r>
            <a:br>
              <a:rPr lang="en-US" dirty="0"/>
            </a:br>
            <a:r>
              <a:rPr lang="en-US" dirty="0"/>
              <a:t>and</a:t>
            </a:r>
            <a:br>
              <a:rPr lang="en-US" dirty="0"/>
            </a:br>
            <a:r>
              <a:rPr lang="en-US" dirty="0"/>
              <a:t> Introduction of other INSIGHT COVID-19 Studies</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4021" y="5408908"/>
            <a:ext cx="8254093" cy="977216"/>
          </a:xfrm>
        </p:spPr>
        <p:txBody>
          <a:bodyPr>
            <a:normAutofit/>
          </a:bodyPr>
          <a:lstStyle/>
          <a:p>
            <a:r>
              <a:rPr lang="en-US" dirty="0"/>
              <a:t> </a:t>
            </a:r>
            <a:endParaRPr lang="en-US" sz="1800" dirty="0">
              <a:cs typeface="Arial" panose="020B0604020202020204" pitchFamily="34" charset="0"/>
            </a:endParaRPr>
          </a:p>
        </p:txBody>
      </p:sp>
      <p:pic>
        <p:nvPicPr>
          <p:cNvPr id="4" name="Picture 3" descr="background cover.pdf">
            <a:extLst>
              <a:ext uri="{FF2B5EF4-FFF2-40B4-BE49-F238E27FC236}">
                <a16:creationId xmlns:a16="http://schemas.microsoft.com/office/drawing/2014/main" id="{36463F28-6865-4252-8DBB-783AE73A2EC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57158"/>
          <a:stretch/>
        </p:blipFill>
        <p:spPr>
          <a:xfrm>
            <a:off x="0" y="-20665"/>
            <a:ext cx="9144000" cy="2988217"/>
          </a:xfrm>
          <a:prstGeom prst="rect">
            <a:avLst/>
          </a:prstGeom>
        </p:spPr>
      </p:pic>
      <p:sp>
        <p:nvSpPr>
          <p:cNvPr id="6" name="TextBox 5">
            <a:extLst>
              <a:ext uri="{FF2B5EF4-FFF2-40B4-BE49-F238E27FC236}">
                <a16:creationId xmlns:a16="http://schemas.microsoft.com/office/drawing/2014/main" id="{8CFFF45A-6DAD-4615-B316-19B227F3C3FA}"/>
              </a:ext>
            </a:extLst>
          </p:cNvPr>
          <p:cNvSpPr txBox="1"/>
          <p:nvPr/>
        </p:nvSpPr>
        <p:spPr>
          <a:xfrm>
            <a:off x="770965" y="5085742"/>
            <a:ext cx="7342094" cy="646331"/>
          </a:xfrm>
          <a:prstGeom prst="rect">
            <a:avLst/>
          </a:prstGeom>
          <a:noFill/>
        </p:spPr>
        <p:txBody>
          <a:bodyPr wrap="square" rtlCol="0">
            <a:spAutoFit/>
          </a:bodyPr>
          <a:lstStyle/>
          <a:p>
            <a:pPr algn="ctr"/>
            <a:r>
              <a:rPr lang="en-US" b="1" dirty="0">
                <a:solidFill>
                  <a:schemeClr val="bg1"/>
                </a:solidFill>
              </a:rPr>
              <a:t>VA Office of Research &amp; Development/INSIGHT/DC ICC/VA CSP SCC</a:t>
            </a:r>
          </a:p>
          <a:p>
            <a:pPr algn="ctr"/>
            <a:r>
              <a:rPr lang="en-US" b="1" dirty="0">
                <a:solidFill>
                  <a:schemeClr val="bg1"/>
                </a:solidFill>
              </a:rPr>
              <a:t>September 3, 2020</a:t>
            </a:r>
          </a:p>
        </p:txBody>
      </p:sp>
      <p:sp>
        <p:nvSpPr>
          <p:cNvPr id="8" name="TextBox 7">
            <a:extLst>
              <a:ext uri="{FF2B5EF4-FFF2-40B4-BE49-F238E27FC236}">
                <a16:creationId xmlns:a16="http://schemas.microsoft.com/office/drawing/2014/main" id="{8D953F51-F433-476B-8569-9651E372048D}"/>
              </a:ext>
            </a:extLst>
          </p:cNvPr>
          <p:cNvSpPr txBox="1"/>
          <p:nvPr/>
        </p:nvSpPr>
        <p:spPr>
          <a:xfrm>
            <a:off x="5879387" y="457200"/>
            <a:ext cx="2938042"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(562) 247--8422</a:t>
            </a:r>
          </a:p>
          <a:p>
            <a:r>
              <a:rPr lang="en-US" sz="1400" dirty="0">
                <a:solidFill>
                  <a:schemeClr val="tx1"/>
                </a:solidFill>
              </a:rPr>
              <a:t>Dial in (Alt):     (702) 489-0006</a:t>
            </a:r>
          </a:p>
          <a:p>
            <a:r>
              <a:rPr lang="en-US" sz="1400" dirty="0"/>
              <a:t>Attendee Access Code: 247-762-832</a:t>
            </a:r>
          </a:p>
          <a:p>
            <a:r>
              <a:rPr lang="en-US" sz="1400" dirty="0"/>
              <a:t>Slides in “Handout” Tab</a:t>
            </a:r>
          </a:p>
        </p:txBody>
      </p:sp>
    </p:spTree>
    <p:extLst>
      <p:ext uri="{BB962C8B-B14F-4D97-AF65-F5344CB8AC3E}">
        <p14:creationId xmlns:p14="http://schemas.microsoft.com/office/powerpoint/2010/main" val="187916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1357011-19E4-5449-9340-3E50AFB3C7FA}"/>
              </a:ext>
            </a:extLst>
          </p:cNvPr>
          <p:cNvGraphicFramePr>
            <a:graphicFrameLocks noGrp="1"/>
          </p:cNvGraphicFramePr>
          <p:nvPr>
            <p:extLst>
              <p:ext uri="{D42A27DB-BD31-4B8C-83A1-F6EECF244321}">
                <p14:modId xmlns:p14="http://schemas.microsoft.com/office/powerpoint/2010/main" val="3938038963"/>
              </p:ext>
            </p:extLst>
          </p:nvPr>
        </p:nvGraphicFramePr>
        <p:xfrm>
          <a:off x="79621" y="1914750"/>
          <a:ext cx="8841923" cy="3402889"/>
        </p:xfrm>
        <a:graphic>
          <a:graphicData uri="http://schemas.openxmlformats.org/drawingml/2006/table">
            <a:tbl>
              <a:tblPr firstRow="1" bandRow="1">
                <a:tableStyleId>{5C22544A-7EE6-4342-B048-85BDC9FD1C3A}</a:tableStyleId>
              </a:tblPr>
              <a:tblGrid>
                <a:gridCol w="1902770">
                  <a:extLst>
                    <a:ext uri="{9D8B030D-6E8A-4147-A177-3AD203B41FA5}">
                      <a16:colId xmlns:a16="http://schemas.microsoft.com/office/drawing/2014/main" val="1872109225"/>
                    </a:ext>
                  </a:extLst>
                </a:gridCol>
                <a:gridCol w="3207784">
                  <a:extLst>
                    <a:ext uri="{9D8B030D-6E8A-4147-A177-3AD203B41FA5}">
                      <a16:colId xmlns:a16="http://schemas.microsoft.com/office/drawing/2014/main" val="3505685523"/>
                    </a:ext>
                  </a:extLst>
                </a:gridCol>
                <a:gridCol w="3731369">
                  <a:extLst>
                    <a:ext uri="{9D8B030D-6E8A-4147-A177-3AD203B41FA5}">
                      <a16:colId xmlns:a16="http://schemas.microsoft.com/office/drawing/2014/main" val="705563582"/>
                    </a:ext>
                  </a:extLst>
                </a:gridCol>
              </a:tblGrid>
              <a:tr h="352856">
                <a:tc>
                  <a:txBody>
                    <a:bodyPr/>
                    <a:lstStyle/>
                    <a:p>
                      <a:r>
                        <a:rPr lang="en-US" sz="1400" dirty="0"/>
                        <a:t>Feature</a:t>
                      </a:r>
                    </a:p>
                  </a:txBody>
                  <a:tcPr marL="68580" marR="68580" marT="34290" marB="34290"/>
                </a:tc>
                <a:tc>
                  <a:txBody>
                    <a:bodyPr/>
                    <a:lstStyle/>
                    <a:p>
                      <a:r>
                        <a:rPr lang="en-US" sz="1400" dirty="0"/>
                        <a:t>Stage 1</a:t>
                      </a:r>
                    </a:p>
                  </a:txBody>
                  <a:tcPr marL="68580" marR="68580" marT="34290" marB="34290"/>
                </a:tc>
                <a:tc>
                  <a:txBody>
                    <a:bodyPr/>
                    <a:lstStyle/>
                    <a:p>
                      <a:r>
                        <a:rPr lang="en-US" sz="1400" dirty="0"/>
                        <a:t>Stage 2</a:t>
                      </a:r>
                    </a:p>
                  </a:txBody>
                  <a:tcPr marL="68580" marR="68580" marT="34290" marB="34290"/>
                </a:tc>
                <a:extLst>
                  <a:ext uri="{0D108BD9-81ED-4DB2-BD59-A6C34878D82A}">
                    <a16:rowId xmlns:a16="http://schemas.microsoft.com/office/drawing/2014/main" val="2699609872"/>
                  </a:ext>
                </a:extLst>
              </a:tr>
              <a:tr h="609040">
                <a:tc>
                  <a:txBody>
                    <a:bodyPr/>
                    <a:lstStyle/>
                    <a:p>
                      <a:r>
                        <a:rPr lang="en-US" sz="1400" i="0" dirty="0"/>
                        <a:t>Target population</a:t>
                      </a:r>
                    </a:p>
                  </a:txBody>
                  <a:tcPr marL="68580" marR="68580" marT="34290" marB="34290"/>
                </a:tc>
                <a:tc>
                  <a:txBody>
                    <a:bodyPr/>
                    <a:lstStyle/>
                    <a:p>
                      <a:r>
                        <a:rPr lang="en-US" sz="1400" dirty="0"/>
                        <a:t>COVID-19 inpatients, symptoms ≤ 12 days</a:t>
                      </a:r>
                    </a:p>
                    <a:p>
                      <a:r>
                        <a:rPr lang="en-US" sz="1400" b="1" dirty="0"/>
                        <a:t>No</a:t>
                      </a:r>
                      <a:r>
                        <a:rPr lang="en-US" sz="1400" dirty="0"/>
                        <a:t> organ failure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COVID-19 inpatients, symptoms ≤ 12 days</a:t>
                      </a:r>
                    </a:p>
                    <a:p>
                      <a:r>
                        <a:rPr lang="en-US" sz="1400" dirty="0"/>
                        <a:t>Organ failure allowed</a:t>
                      </a:r>
                    </a:p>
                  </a:txBody>
                  <a:tcPr marL="68580" marR="68580" marT="34290" marB="34290"/>
                </a:tc>
                <a:extLst>
                  <a:ext uri="{0D108BD9-81ED-4DB2-BD59-A6C34878D82A}">
                    <a16:rowId xmlns:a16="http://schemas.microsoft.com/office/drawing/2014/main" val="1835054809"/>
                  </a:ext>
                </a:extLst>
              </a:tr>
              <a:tr h="870057">
                <a:tc>
                  <a:txBody>
                    <a:bodyPr/>
                    <a:lstStyle/>
                    <a:p>
                      <a:r>
                        <a:rPr lang="en-US" sz="1400" i="0" dirty="0"/>
                        <a:t>Endpoint</a:t>
                      </a:r>
                    </a:p>
                  </a:txBody>
                  <a:tcPr marL="68580" marR="68580" marT="34290" marB="34290"/>
                </a:tc>
                <a:tc>
                  <a:txBody>
                    <a:bodyPr/>
                    <a:lstStyle/>
                    <a:p>
                      <a:r>
                        <a:rPr lang="en-US" sz="1400" dirty="0"/>
                        <a:t>Pulmonary/Pulmonary+ scales (ACTT-1 ordinal scale plus non-pulmonary complications) at day 5</a:t>
                      </a:r>
                    </a:p>
                  </a:txBody>
                  <a:tcPr marL="68580" marR="68580" marT="34290" marB="34290"/>
                </a:tc>
                <a:tc>
                  <a:txBody>
                    <a:bodyPr/>
                    <a:lstStyle/>
                    <a:p>
                      <a:r>
                        <a:rPr lang="en-US" sz="1400" dirty="0"/>
                        <a:t>“Time to sustained recovery” through 90 days</a:t>
                      </a:r>
                      <a:r>
                        <a:rPr lang="en-US" sz="1400" baseline="0" dirty="0"/>
                        <a:t> </a:t>
                      </a:r>
                      <a:r>
                        <a:rPr lang="en-US" sz="1400" dirty="0"/>
                        <a:t>(improved ACTT-1 time-to-recovery endpoint)</a:t>
                      </a:r>
                    </a:p>
                  </a:txBody>
                  <a:tcPr marL="68580" marR="68580" marT="34290" marB="34290"/>
                </a:tc>
                <a:extLst>
                  <a:ext uri="{0D108BD9-81ED-4DB2-BD59-A6C34878D82A}">
                    <a16:rowId xmlns:a16="http://schemas.microsoft.com/office/drawing/2014/main" val="1136681624"/>
                  </a:ext>
                </a:extLst>
              </a:tr>
              <a:tr h="609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Sample size (per arm)</a:t>
                      </a:r>
                    </a:p>
                  </a:txBody>
                  <a:tcPr marL="68580" marR="68580" marT="34290" marB="34290"/>
                </a:tc>
                <a:tc>
                  <a:txBody>
                    <a:bodyPr/>
                    <a:lstStyle/>
                    <a:p>
                      <a:r>
                        <a:rPr lang="en-US" sz="1400" dirty="0"/>
                        <a:t>150 (i.e., 300 for a single agent, 450 for two agents)</a:t>
                      </a:r>
                    </a:p>
                  </a:txBody>
                  <a:tcPr marL="68580" marR="68580" marT="34290" marB="34290"/>
                </a:tc>
                <a:tc>
                  <a:txBody>
                    <a:bodyPr/>
                    <a:lstStyle/>
                    <a:p>
                      <a:r>
                        <a:rPr lang="en-US" sz="1400" dirty="0"/>
                        <a:t>500 (i.e. 1000/1 agent &amp; 1500/2 agents) </a:t>
                      </a:r>
                      <a:r>
                        <a:rPr lang="en-US" sz="1400" i="1" dirty="0"/>
                        <a:t>including pts from Stage 1</a:t>
                      </a:r>
                    </a:p>
                  </a:txBody>
                  <a:tcPr marL="68580" marR="68580" marT="34290" marB="34290"/>
                </a:tc>
                <a:extLst>
                  <a:ext uri="{0D108BD9-81ED-4DB2-BD59-A6C34878D82A}">
                    <a16:rowId xmlns:a16="http://schemas.microsoft.com/office/drawing/2014/main" val="2371108641"/>
                  </a:ext>
                </a:extLst>
              </a:tr>
              <a:tr h="609040">
                <a:tc>
                  <a:txBody>
                    <a:bodyPr/>
                    <a:lstStyle/>
                    <a:p>
                      <a:r>
                        <a:rPr lang="en-US" sz="1400" dirty="0"/>
                        <a:t>Power</a:t>
                      </a:r>
                    </a:p>
                  </a:txBody>
                  <a:tcPr marL="68580" marR="68580" marT="34290" marB="34290"/>
                </a:tc>
                <a:tc>
                  <a:txBody>
                    <a:bodyPr/>
                    <a:lstStyle/>
                    <a:p>
                      <a:r>
                        <a:rPr lang="en-US" sz="1400" dirty="0"/>
                        <a:t>95% power to detect OR 1.60 for benefit; 1-sided 𝛼 of 0.30</a:t>
                      </a:r>
                    </a:p>
                  </a:txBody>
                  <a:tcPr marL="68580" marR="68580" marT="34290" marB="34290"/>
                </a:tc>
                <a:tc>
                  <a:txBody>
                    <a:bodyPr/>
                    <a:lstStyle/>
                    <a:p>
                      <a:r>
                        <a:rPr lang="en-US" sz="1400" dirty="0"/>
                        <a:t>90% power to detect 25% increase in recovery rate; 1-sided 𝛼 of 0.025</a:t>
                      </a:r>
                    </a:p>
                  </a:txBody>
                  <a:tcPr marL="68580" marR="68580" marT="34290" marB="34290"/>
                </a:tc>
                <a:extLst>
                  <a:ext uri="{0D108BD9-81ED-4DB2-BD59-A6C34878D82A}">
                    <a16:rowId xmlns:a16="http://schemas.microsoft.com/office/drawing/2014/main" val="94334902"/>
                  </a:ext>
                </a:extLst>
              </a:tr>
              <a:tr h="352856">
                <a:tc>
                  <a:txBody>
                    <a:bodyPr/>
                    <a:lstStyle/>
                    <a:p>
                      <a:r>
                        <a:rPr lang="en-US" sz="1400" dirty="0"/>
                        <a:t>Standard of Care</a:t>
                      </a:r>
                    </a:p>
                  </a:txBody>
                  <a:tcPr marL="68580" marR="68580" marT="34290" marB="34290"/>
                </a:tc>
                <a:tc gridSpan="2">
                  <a:txBody>
                    <a:bodyPr/>
                    <a:lstStyle/>
                    <a:p>
                      <a:r>
                        <a:rPr lang="en-US" sz="1400" dirty="0"/>
                        <a:t>Supportive care; remdesivir (trial-supplied); steroids (optional and per local supply)</a:t>
                      </a:r>
                    </a:p>
                  </a:txBody>
                  <a:tcPr marL="68580" marR="68580" marT="34290" marB="34290"/>
                </a:tc>
                <a:tc hMerge="1">
                  <a:txBody>
                    <a:bodyPr/>
                    <a:lstStyle/>
                    <a:p>
                      <a:endParaRPr lang="en-US" dirty="0"/>
                    </a:p>
                  </a:txBody>
                  <a:tcPr/>
                </a:tc>
                <a:extLst>
                  <a:ext uri="{0D108BD9-81ED-4DB2-BD59-A6C34878D82A}">
                    <a16:rowId xmlns:a16="http://schemas.microsoft.com/office/drawing/2014/main" val="2194834773"/>
                  </a:ext>
                </a:extLst>
              </a:tr>
            </a:tbl>
          </a:graphicData>
        </a:graphic>
      </p:graphicFrame>
      <p:sp>
        <p:nvSpPr>
          <p:cNvPr id="2" name="TextBox 1">
            <a:extLst>
              <a:ext uri="{FF2B5EF4-FFF2-40B4-BE49-F238E27FC236}">
                <a16:creationId xmlns:a16="http://schemas.microsoft.com/office/drawing/2014/main" id="{0D652E35-CA7F-412A-AE7E-E32E06CCE846}"/>
              </a:ext>
            </a:extLst>
          </p:cNvPr>
          <p:cNvSpPr txBox="1"/>
          <p:nvPr/>
        </p:nvSpPr>
        <p:spPr>
          <a:xfrm>
            <a:off x="628651" y="338129"/>
            <a:ext cx="3597652" cy="584775"/>
          </a:xfrm>
          <a:prstGeom prst="rect">
            <a:avLst/>
          </a:prstGeom>
          <a:noFill/>
        </p:spPr>
        <p:txBody>
          <a:bodyPr wrap="none" rtlCol="0">
            <a:spAutoFit/>
          </a:bodyPr>
          <a:lstStyle/>
          <a:p>
            <a:r>
              <a:rPr lang="en-US" sz="3200" b="1" dirty="0">
                <a:solidFill>
                  <a:schemeClr val="bg1"/>
                </a:solidFill>
              </a:rPr>
              <a:t>ACTIV-3 Trial Design</a:t>
            </a:r>
          </a:p>
        </p:txBody>
      </p:sp>
      <p:sp>
        <p:nvSpPr>
          <p:cNvPr id="4" name="TextBox 3">
            <a:extLst>
              <a:ext uri="{FF2B5EF4-FFF2-40B4-BE49-F238E27FC236}">
                <a16:creationId xmlns:a16="http://schemas.microsoft.com/office/drawing/2014/main" id="{097E19C4-93CD-4944-B69E-8732935485E1}"/>
              </a:ext>
            </a:extLst>
          </p:cNvPr>
          <p:cNvSpPr txBox="1"/>
          <p:nvPr/>
        </p:nvSpPr>
        <p:spPr>
          <a:xfrm flipH="1">
            <a:off x="265692" y="1217195"/>
            <a:ext cx="8655851" cy="369332"/>
          </a:xfrm>
          <a:prstGeom prst="rect">
            <a:avLst/>
          </a:prstGeom>
          <a:noFill/>
        </p:spPr>
        <p:txBody>
          <a:bodyPr wrap="square" rtlCol="0">
            <a:spAutoFit/>
          </a:bodyPr>
          <a:lstStyle/>
          <a:p>
            <a:r>
              <a:rPr lang="en-US" dirty="0"/>
              <a:t>A passive immunity trial of SARS-CoV-2 neutralizing monoclonal antibodies.</a:t>
            </a:r>
          </a:p>
        </p:txBody>
      </p:sp>
    </p:spTree>
    <p:extLst>
      <p:ext uri="{BB962C8B-B14F-4D97-AF65-F5344CB8AC3E}">
        <p14:creationId xmlns:p14="http://schemas.microsoft.com/office/powerpoint/2010/main" val="58200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7109-2B45-48BF-BAAB-940358F6A636}"/>
              </a:ext>
            </a:extLst>
          </p:cNvPr>
          <p:cNvSpPr>
            <a:spLocks noGrp="1"/>
          </p:cNvSpPr>
          <p:nvPr>
            <p:ph type="title"/>
          </p:nvPr>
        </p:nvSpPr>
        <p:spPr>
          <a:xfrm>
            <a:off x="312740" y="312820"/>
            <a:ext cx="8229600" cy="519190"/>
          </a:xfrm>
        </p:spPr>
        <p:txBody>
          <a:bodyPr/>
          <a:lstStyle/>
          <a:p>
            <a:r>
              <a:rPr lang="en-US" dirty="0"/>
              <a:t>OVERVIEW OF ACTIV-3</a:t>
            </a:r>
          </a:p>
        </p:txBody>
      </p:sp>
      <p:sp>
        <p:nvSpPr>
          <p:cNvPr id="3" name="Content Placeholder 2">
            <a:extLst>
              <a:ext uri="{FF2B5EF4-FFF2-40B4-BE49-F238E27FC236}">
                <a16:creationId xmlns:a16="http://schemas.microsoft.com/office/drawing/2014/main" id="{19D2A38B-9B29-4DA6-A1A0-F2E84D7609AA}"/>
              </a:ext>
            </a:extLst>
          </p:cNvPr>
          <p:cNvSpPr>
            <a:spLocks noGrp="1"/>
          </p:cNvSpPr>
          <p:nvPr>
            <p:ph idx="1"/>
          </p:nvPr>
        </p:nvSpPr>
        <p:spPr>
          <a:xfrm>
            <a:off x="312740" y="1048579"/>
            <a:ext cx="8229600" cy="5145741"/>
          </a:xfrm>
        </p:spPr>
        <p:txBody>
          <a:bodyPr>
            <a:normAutofit fontScale="47500" lnSpcReduction="20000"/>
          </a:bodyPr>
          <a:lstStyle/>
          <a:p>
            <a:pPr marL="0" indent="0">
              <a:spcAft>
                <a:spcPts val="600"/>
              </a:spcAft>
              <a:buNone/>
            </a:pPr>
            <a:r>
              <a:rPr lang="en-US" sz="4400" b="1" dirty="0"/>
              <a:t>Inclusion criteria:</a:t>
            </a:r>
            <a:endParaRPr lang="en-US" sz="3600" b="1" dirty="0"/>
          </a:p>
          <a:p>
            <a:pPr marL="514350" lvl="0" indent="-514350">
              <a:spcAft>
                <a:spcPts val="600"/>
              </a:spcAft>
              <a:buFont typeface="+mj-lt"/>
              <a:buAutoNum type="arabicPeriod"/>
            </a:pPr>
            <a:r>
              <a:rPr lang="da-DK" sz="3400" dirty="0"/>
              <a:t>Age ≥ </a:t>
            </a:r>
            <a:r>
              <a:rPr lang="da-DK" sz="3400" b="1" dirty="0"/>
              <a:t>18 years</a:t>
            </a:r>
            <a:r>
              <a:rPr lang="da-DK" sz="3400" dirty="0"/>
              <a:t>.</a:t>
            </a:r>
            <a:endParaRPr lang="en-US" sz="3400" dirty="0"/>
          </a:p>
          <a:p>
            <a:pPr marL="514350" indent="-514350">
              <a:spcAft>
                <a:spcPts val="600"/>
              </a:spcAft>
              <a:buFont typeface="+mj-lt"/>
              <a:buAutoNum type="arabicPeriod"/>
            </a:pPr>
            <a:r>
              <a:rPr lang="en-GB" sz="3400" b="1" dirty="0"/>
              <a:t>Informed consent </a:t>
            </a:r>
            <a:r>
              <a:rPr lang="en-GB" sz="3400" dirty="0"/>
              <a:t>by the patient or the patient’s legally-authorized representative</a:t>
            </a:r>
            <a:endParaRPr lang="en-US" sz="3400" dirty="0"/>
          </a:p>
          <a:p>
            <a:pPr marL="514350" indent="-514350">
              <a:spcAft>
                <a:spcPts val="600"/>
              </a:spcAft>
              <a:buFont typeface="+mj-lt"/>
              <a:buAutoNum type="arabicPeriod"/>
            </a:pPr>
            <a:r>
              <a:rPr lang="en-GB" sz="3400" b="1" dirty="0"/>
              <a:t>SARS-CoV-2 infection</a:t>
            </a:r>
            <a:r>
              <a:rPr lang="en-GB" sz="3400" dirty="0"/>
              <a:t>, documented by PCR within 3 days prior to randomization OR documented by PCR more than 3 days prior to randomization AND progressive disease suggestive of ongoing SARS-CoV-2 infection per the responsible investigator</a:t>
            </a:r>
            <a:endParaRPr lang="en-US" sz="3400" dirty="0"/>
          </a:p>
          <a:p>
            <a:pPr marL="514350" indent="-514350">
              <a:spcAft>
                <a:spcPts val="600"/>
              </a:spcAft>
              <a:buFont typeface="+mj-lt"/>
              <a:buAutoNum type="arabicPeriod"/>
            </a:pPr>
            <a:r>
              <a:rPr lang="en-GB" sz="3400" dirty="0"/>
              <a:t>Duration of symptoms attributable to COVID-19 </a:t>
            </a:r>
            <a:r>
              <a:rPr lang="en-GB" sz="3400" b="1" dirty="0"/>
              <a:t>≤ 12 days </a:t>
            </a:r>
            <a:r>
              <a:rPr lang="en-GB" sz="3400" dirty="0"/>
              <a:t>per the responsible investigator.</a:t>
            </a:r>
            <a:endParaRPr lang="en-US" sz="3400" dirty="0"/>
          </a:p>
          <a:p>
            <a:pPr marL="514350" indent="-514350">
              <a:spcAft>
                <a:spcPts val="600"/>
              </a:spcAft>
              <a:buFont typeface="+mj-lt"/>
              <a:buAutoNum type="arabicPeriod"/>
            </a:pPr>
            <a:r>
              <a:rPr lang="en-GB" sz="3400" dirty="0"/>
              <a:t>Requiring admission for </a:t>
            </a:r>
            <a:r>
              <a:rPr lang="en-GB" sz="3400" b="1" dirty="0"/>
              <a:t>inpatient acute medical care </a:t>
            </a:r>
            <a:r>
              <a:rPr lang="en-GB" sz="3400" dirty="0"/>
              <a:t>for clinical manifestations of COVID-19, per the responsible investigator, and NOT for purely public health or quarantine purposes</a:t>
            </a:r>
            <a:endParaRPr lang="en-US" sz="3400" dirty="0"/>
          </a:p>
          <a:p>
            <a:pPr marL="514350" indent="-514350">
              <a:spcAft>
                <a:spcPts val="600"/>
              </a:spcAft>
              <a:buFont typeface="+mj-lt"/>
              <a:buAutoNum type="arabicPeriod"/>
            </a:pPr>
            <a:r>
              <a:rPr lang="en-GB" sz="3400" b="1" dirty="0"/>
              <a:t>Women</a:t>
            </a:r>
            <a:r>
              <a:rPr lang="en-GB" sz="3400" dirty="0"/>
              <a:t> of child-bearing potential who are not already pregnant at study entry must be willing </a:t>
            </a:r>
            <a:r>
              <a:rPr lang="en-GB" sz="3400" b="1" dirty="0"/>
              <a:t>to abstain from sexual intercourse </a:t>
            </a:r>
            <a:r>
              <a:rPr lang="en-GB" sz="3400" dirty="0"/>
              <a:t>with men or use at least one form of hormonal or barrier contraception (which must include use of a spermicide) through study day 90</a:t>
            </a:r>
            <a:endParaRPr lang="en-US" sz="3400" dirty="0"/>
          </a:p>
          <a:p>
            <a:pPr marL="514350" indent="-514350">
              <a:buFont typeface="+mj-lt"/>
              <a:buAutoNum type="arabicPeriod"/>
            </a:pPr>
            <a:r>
              <a:rPr lang="en-US" sz="3400" b="1" dirty="0"/>
              <a:t>Men must be willing to abstain from sexual intercourse </a:t>
            </a:r>
            <a:r>
              <a:rPr lang="en-US" sz="3400" dirty="0"/>
              <a:t>with women of child-bearing potential or to use at least one form of hormonal or barrier contraception (which must include use of a spermicide) through study day 90</a:t>
            </a:r>
          </a:p>
          <a:p>
            <a:pPr marL="0" indent="0">
              <a:buNone/>
            </a:pPr>
            <a:endParaRPr lang="en-US" sz="2900" dirty="0"/>
          </a:p>
          <a:p>
            <a:pPr marL="0" indent="0">
              <a:buNone/>
            </a:pPr>
            <a:r>
              <a:rPr lang="en-US" sz="4400" b="1" dirty="0"/>
              <a:t>Exclusion criterion:  </a:t>
            </a:r>
          </a:p>
          <a:p>
            <a:pPr marL="0" indent="0">
              <a:buNone/>
            </a:pPr>
            <a:r>
              <a:rPr lang="en-US" sz="3400" dirty="0"/>
              <a:t>1.  	Prior receipt of convalescent plasma, hyperimmune globulin (hIVIG), or neutralizing 	monoclonal antibodies for SARS-CoV-2</a:t>
            </a:r>
          </a:p>
        </p:txBody>
      </p:sp>
    </p:spTree>
    <p:extLst>
      <p:ext uri="{BB962C8B-B14F-4D97-AF65-F5344CB8AC3E}">
        <p14:creationId xmlns:p14="http://schemas.microsoft.com/office/powerpoint/2010/main" val="329951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7109-2B45-48BF-BAAB-940358F6A636}"/>
              </a:ext>
            </a:extLst>
          </p:cNvPr>
          <p:cNvSpPr>
            <a:spLocks noGrp="1"/>
          </p:cNvSpPr>
          <p:nvPr>
            <p:ph type="title"/>
          </p:nvPr>
        </p:nvSpPr>
        <p:spPr>
          <a:xfrm>
            <a:off x="352926" y="263749"/>
            <a:ext cx="8229600" cy="523220"/>
          </a:xfrm>
        </p:spPr>
        <p:txBody>
          <a:bodyPr/>
          <a:lstStyle/>
          <a:p>
            <a:r>
              <a:rPr lang="en-US" dirty="0"/>
              <a:t>OVERVIEW OF ACTIV-3</a:t>
            </a:r>
          </a:p>
        </p:txBody>
      </p:sp>
      <p:pic>
        <p:nvPicPr>
          <p:cNvPr id="4" name="Content Placeholder 3">
            <a:extLst>
              <a:ext uri="{FF2B5EF4-FFF2-40B4-BE49-F238E27FC236}">
                <a16:creationId xmlns:a16="http://schemas.microsoft.com/office/drawing/2014/main" id="{F03AB7FC-0F7C-464A-98BA-CE9EFD70601E}"/>
              </a:ext>
            </a:extLst>
          </p:cNvPr>
          <p:cNvPicPr>
            <a:picLocks noGrp="1" noChangeAspect="1"/>
          </p:cNvPicPr>
          <p:nvPr>
            <p:ph idx="1"/>
          </p:nvPr>
        </p:nvPicPr>
        <p:blipFill>
          <a:blip r:embed="rId3"/>
          <a:stretch>
            <a:fillRect/>
          </a:stretch>
        </p:blipFill>
        <p:spPr>
          <a:xfrm>
            <a:off x="27829" y="2079703"/>
            <a:ext cx="9088341" cy="3282600"/>
          </a:xfrm>
          <a:prstGeom prst="rect">
            <a:avLst/>
          </a:prstGeom>
        </p:spPr>
      </p:pic>
      <p:sp>
        <p:nvSpPr>
          <p:cNvPr id="5" name="Rectangle 4"/>
          <p:cNvSpPr/>
          <p:nvPr/>
        </p:nvSpPr>
        <p:spPr>
          <a:xfrm>
            <a:off x="294169" y="1375705"/>
            <a:ext cx="7680705" cy="523220"/>
          </a:xfrm>
          <a:prstGeom prst="rect">
            <a:avLst/>
          </a:prstGeom>
        </p:spPr>
        <p:txBody>
          <a:bodyPr wrap="square">
            <a:spAutoFit/>
          </a:bodyPr>
          <a:lstStyle/>
          <a:p>
            <a:r>
              <a:rPr lang="en-US" sz="2800" b="1" dirty="0">
                <a:solidFill>
                  <a:schemeClr val="accent1"/>
                </a:solidFill>
                <a:latin typeface="Calibri" panose="020F0502020204030204" pitchFamily="34" charset="0"/>
                <a:cs typeface="Calibri" panose="020F0502020204030204" pitchFamily="34" charset="0"/>
              </a:rPr>
              <a:t>Stage 1 Pulmonary Endpoint (same as in ACTT-1)</a:t>
            </a:r>
          </a:p>
        </p:txBody>
      </p:sp>
    </p:spTree>
    <p:extLst>
      <p:ext uri="{BB962C8B-B14F-4D97-AF65-F5344CB8AC3E}">
        <p14:creationId xmlns:p14="http://schemas.microsoft.com/office/powerpoint/2010/main" val="240576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7109-2B45-48BF-BAAB-940358F6A636}"/>
              </a:ext>
            </a:extLst>
          </p:cNvPr>
          <p:cNvSpPr>
            <a:spLocks noGrp="1"/>
          </p:cNvSpPr>
          <p:nvPr>
            <p:ph type="title"/>
          </p:nvPr>
        </p:nvSpPr>
        <p:spPr>
          <a:xfrm>
            <a:off x="320842" y="328863"/>
            <a:ext cx="8229600" cy="479084"/>
          </a:xfrm>
        </p:spPr>
        <p:txBody>
          <a:bodyPr>
            <a:normAutofit fontScale="90000"/>
          </a:bodyPr>
          <a:lstStyle/>
          <a:p>
            <a:r>
              <a:rPr lang="en-US" dirty="0"/>
              <a:t>OVERVIEW OF ACTIV-3</a:t>
            </a:r>
          </a:p>
        </p:txBody>
      </p:sp>
      <p:sp>
        <p:nvSpPr>
          <p:cNvPr id="3" name="Content Placeholder 2">
            <a:extLst>
              <a:ext uri="{FF2B5EF4-FFF2-40B4-BE49-F238E27FC236}">
                <a16:creationId xmlns:a16="http://schemas.microsoft.com/office/drawing/2014/main" id="{19D2A38B-9B29-4DA6-A1A0-F2E84D7609AA}"/>
              </a:ext>
            </a:extLst>
          </p:cNvPr>
          <p:cNvSpPr>
            <a:spLocks noGrp="1"/>
          </p:cNvSpPr>
          <p:nvPr>
            <p:ph idx="1"/>
          </p:nvPr>
        </p:nvSpPr>
        <p:spPr>
          <a:xfrm>
            <a:off x="246490" y="1296062"/>
            <a:ext cx="8619214" cy="4692361"/>
          </a:xfrm>
        </p:spPr>
        <p:txBody>
          <a:bodyPr/>
          <a:lstStyle/>
          <a:p>
            <a:pPr marL="0" indent="0">
              <a:buNone/>
            </a:pPr>
            <a:r>
              <a:rPr lang="en-US" sz="2800" b="1" dirty="0">
                <a:solidFill>
                  <a:schemeClr val="accent1"/>
                </a:solidFill>
                <a:latin typeface="Calibri" panose="020F0502020204030204" pitchFamily="34" charset="0"/>
                <a:cs typeface="Calibri" panose="020F0502020204030204" pitchFamily="34" charset="0"/>
              </a:rPr>
              <a:t>Stage 1 Pulmonary+ Endpoint (expanded)</a:t>
            </a:r>
          </a:p>
          <a:p>
            <a:pPr marL="0" indent="0">
              <a:buNone/>
            </a:pPr>
            <a:endParaRPr lang="en-US" dirty="0"/>
          </a:p>
        </p:txBody>
      </p:sp>
      <p:pic>
        <p:nvPicPr>
          <p:cNvPr id="4" name="Picture 3">
            <a:extLst>
              <a:ext uri="{FF2B5EF4-FFF2-40B4-BE49-F238E27FC236}">
                <a16:creationId xmlns:a16="http://schemas.microsoft.com/office/drawing/2014/main" id="{DDFF9641-E06F-614B-9D72-95F71C6873E6}"/>
              </a:ext>
            </a:extLst>
          </p:cNvPr>
          <p:cNvPicPr>
            <a:picLocks noChangeAspect="1"/>
          </p:cNvPicPr>
          <p:nvPr/>
        </p:nvPicPr>
        <p:blipFill>
          <a:blip r:embed="rId3"/>
          <a:stretch>
            <a:fillRect/>
          </a:stretch>
        </p:blipFill>
        <p:spPr>
          <a:xfrm>
            <a:off x="246490" y="1884809"/>
            <a:ext cx="8930784" cy="4229638"/>
          </a:xfrm>
          <a:prstGeom prst="rect">
            <a:avLst/>
          </a:prstGeom>
        </p:spPr>
      </p:pic>
    </p:spTree>
    <p:extLst>
      <p:ext uri="{BB962C8B-B14F-4D97-AF65-F5344CB8AC3E}">
        <p14:creationId xmlns:p14="http://schemas.microsoft.com/office/powerpoint/2010/main" val="277733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7109-2B45-48BF-BAAB-940358F6A636}"/>
              </a:ext>
            </a:extLst>
          </p:cNvPr>
          <p:cNvSpPr>
            <a:spLocks noGrp="1"/>
          </p:cNvSpPr>
          <p:nvPr>
            <p:ph type="title"/>
          </p:nvPr>
        </p:nvSpPr>
        <p:spPr>
          <a:xfrm>
            <a:off x="344905" y="312821"/>
            <a:ext cx="8229600" cy="430958"/>
          </a:xfrm>
        </p:spPr>
        <p:txBody>
          <a:bodyPr>
            <a:normAutofit fontScale="90000"/>
          </a:bodyPr>
          <a:lstStyle/>
          <a:p>
            <a:r>
              <a:rPr lang="en-US" dirty="0"/>
              <a:t>OVERVIEW OF ACTIV-3</a:t>
            </a:r>
          </a:p>
        </p:txBody>
      </p:sp>
      <p:sp>
        <p:nvSpPr>
          <p:cNvPr id="3" name="Content Placeholder 2">
            <a:extLst>
              <a:ext uri="{FF2B5EF4-FFF2-40B4-BE49-F238E27FC236}">
                <a16:creationId xmlns:a16="http://schemas.microsoft.com/office/drawing/2014/main" id="{19D2A38B-9B29-4DA6-A1A0-F2E84D7609AA}"/>
              </a:ext>
            </a:extLst>
          </p:cNvPr>
          <p:cNvSpPr>
            <a:spLocks noGrp="1"/>
          </p:cNvSpPr>
          <p:nvPr>
            <p:ph idx="1"/>
          </p:nvPr>
        </p:nvSpPr>
        <p:spPr>
          <a:xfrm>
            <a:off x="262393" y="1310971"/>
            <a:ext cx="8619214" cy="4236058"/>
          </a:xfrm>
        </p:spPr>
        <p:txBody>
          <a:bodyPr>
            <a:normAutofit lnSpcReduction="10000"/>
          </a:bodyPr>
          <a:lstStyle/>
          <a:p>
            <a:pPr marL="0" indent="0">
              <a:spcAft>
                <a:spcPts val="1800"/>
              </a:spcAft>
              <a:buNone/>
            </a:pPr>
            <a:r>
              <a:rPr lang="en-US" sz="2800" b="1" dirty="0">
                <a:solidFill>
                  <a:schemeClr val="accent1"/>
                </a:solidFill>
                <a:latin typeface="Calibri" panose="020F0502020204030204" pitchFamily="34" charset="0"/>
                <a:cs typeface="Calibri" panose="020F0502020204030204" pitchFamily="34" charset="0"/>
              </a:rPr>
              <a:t>Stage 2 Primary Endpoint</a:t>
            </a:r>
            <a:endParaRPr lang="en-US" sz="2800" b="1" i="1" dirty="0"/>
          </a:p>
          <a:p>
            <a:pPr>
              <a:spcBef>
                <a:spcPts val="0"/>
              </a:spcBef>
            </a:pPr>
            <a:r>
              <a:rPr lang="en-US" sz="2200" b="1" i="1" dirty="0"/>
              <a:t>Time from randomization to sustained recovery</a:t>
            </a:r>
            <a:r>
              <a:rPr lang="en-US" sz="2200" dirty="0"/>
              <a:t>, </a:t>
            </a:r>
            <a:r>
              <a:rPr lang="en-GB" sz="2200" dirty="0"/>
              <a:t>defined as being discharged from the hospital, followed by being alive and </a:t>
            </a:r>
            <a:r>
              <a:rPr lang="en-GB" sz="2200" b="1" i="1" dirty="0"/>
              <a:t>home</a:t>
            </a:r>
            <a:r>
              <a:rPr lang="en-GB" sz="2200" b="1" dirty="0"/>
              <a:t> for 14 consecutive days prior to Day 90</a:t>
            </a:r>
          </a:p>
          <a:p>
            <a:pPr>
              <a:spcBef>
                <a:spcPts val="0"/>
              </a:spcBef>
            </a:pPr>
            <a:r>
              <a:rPr lang="en-US" sz="2200" i="1" dirty="0">
                <a:ea typeface="MS Mincho" panose="02020609040205080304" pitchFamily="49" charset="-128"/>
                <a:cs typeface="Times New Roman" panose="02020603050405020304" pitchFamily="18" charset="0"/>
              </a:rPr>
              <a:t>Home </a:t>
            </a:r>
            <a:r>
              <a:rPr lang="en-US" sz="2200" dirty="0">
                <a:ea typeface="MS Mincho" panose="02020609040205080304" pitchFamily="49" charset="-128"/>
                <a:cs typeface="Times New Roman" panose="02020603050405020304" pitchFamily="18" charset="0"/>
              </a:rPr>
              <a:t>defined as the level of residence or facility where the patient was residing prior to hospital admission leading to enrollment in this protocol </a:t>
            </a:r>
          </a:p>
          <a:p>
            <a:pPr>
              <a:spcBef>
                <a:spcPts val="0"/>
              </a:spcBef>
            </a:pPr>
            <a:r>
              <a:rPr lang="da-DK" sz="2200" dirty="0"/>
              <a:t>Death prior to sustained recovery will be analyzed as not having achieved sustained recovery to Day 90</a:t>
            </a:r>
          </a:p>
          <a:p>
            <a:pPr>
              <a:spcBef>
                <a:spcPts val="0"/>
              </a:spcBef>
            </a:pPr>
            <a:r>
              <a:rPr lang="en-US" sz="2200" dirty="0"/>
              <a:t>Once sustained recovery is achieved, reclassification of the primary endpoint will not occur (subsequent rehospitalization, change in level of care, or death will be captured in secondary endpoints)</a:t>
            </a:r>
          </a:p>
        </p:txBody>
      </p:sp>
    </p:spTree>
    <p:extLst>
      <p:ext uri="{BB962C8B-B14F-4D97-AF65-F5344CB8AC3E}">
        <p14:creationId xmlns:p14="http://schemas.microsoft.com/office/powerpoint/2010/main" val="1537483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7109-2B45-48BF-BAAB-940358F6A636}"/>
              </a:ext>
            </a:extLst>
          </p:cNvPr>
          <p:cNvSpPr>
            <a:spLocks noGrp="1"/>
          </p:cNvSpPr>
          <p:nvPr>
            <p:ph type="title"/>
          </p:nvPr>
        </p:nvSpPr>
        <p:spPr>
          <a:xfrm>
            <a:off x="262393" y="296607"/>
            <a:ext cx="8229600" cy="543253"/>
          </a:xfrm>
        </p:spPr>
        <p:txBody>
          <a:bodyPr/>
          <a:lstStyle/>
          <a:p>
            <a:r>
              <a:rPr lang="en-US" dirty="0"/>
              <a:t>OVERVIEW OF ACTIV-3</a:t>
            </a:r>
          </a:p>
        </p:txBody>
      </p:sp>
      <p:sp>
        <p:nvSpPr>
          <p:cNvPr id="3" name="Content Placeholder 2">
            <a:extLst>
              <a:ext uri="{FF2B5EF4-FFF2-40B4-BE49-F238E27FC236}">
                <a16:creationId xmlns:a16="http://schemas.microsoft.com/office/drawing/2014/main" id="{19D2A38B-9B29-4DA6-A1A0-F2E84D7609AA}"/>
              </a:ext>
            </a:extLst>
          </p:cNvPr>
          <p:cNvSpPr>
            <a:spLocks noGrp="1"/>
          </p:cNvSpPr>
          <p:nvPr>
            <p:ph idx="1"/>
          </p:nvPr>
        </p:nvSpPr>
        <p:spPr>
          <a:xfrm>
            <a:off x="262393" y="1250342"/>
            <a:ext cx="8619214" cy="5039424"/>
          </a:xfrm>
        </p:spPr>
        <p:txBody>
          <a:bodyPr>
            <a:normAutofit fontScale="25000" lnSpcReduction="20000"/>
          </a:bodyPr>
          <a:lstStyle/>
          <a:p>
            <a:pPr marL="0" indent="0">
              <a:lnSpc>
                <a:spcPct val="120000"/>
              </a:lnSpc>
              <a:spcBef>
                <a:spcPts val="0"/>
              </a:spcBef>
              <a:spcAft>
                <a:spcPts val="600"/>
              </a:spcAft>
              <a:buNone/>
            </a:pPr>
            <a:r>
              <a:rPr lang="en-US" sz="11200" b="1" dirty="0">
                <a:solidFill>
                  <a:schemeClr val="accent1"/>
                </a:solidFill>
                <a:latin typeface="Calibri" panose="020F0502020204030204" pitchFamily="34" charset="0"/>
                <a:cs typeface="Calibri" panose="020F0502020204030204" pitchFamily="34" charset="0"/>
              </a:rPr>
              <a:t>First</a:t>
            </a:r>
            <a:r>
              <a:rPr lang="en-US" sz="8800" b="1" dirty="0">
                <a:solidFill>
                  <a:srgbClr val="00B0F0"/>
                </a:solidFill>
                <a:cs typeface="Calibri" panose="020F0502020204030204" pitchFamily="34" charset="0"/>
              </a:rPr>
              <a:t> </a:t>
            </a:r>
            <a:r>
              <a:rPr lang="en-US" sz="11200" b="1" dirty="0">
                <a:solidFill>
                  <a:schemeClr val="accent1"/>
                </a:solidFill>
                <a:latin typeface="Calibri" panose="020F0502020204030204" pitchFamily="34" charset="0"/>
                <a:cs typeface="Calibri" panose="020F0502020204030204" pitchFamily="34" charset="0"/>
              </a:rPr>
              <a:t>agent: LY3819253</a:t>
            </a:r>
          </a:p>
          <a:p>
            <a:pPr>
              <a:lnSpc>
                <a:spcPct val="120000"/>
              </a:lnSpc>
              <a:spcAft>
                <a:spcPts val="600"/>
              </a:spcAft>
            </a:pPr>
            <a:r>
              <a:rPr lang="da-DK" sz="6800" dirty="0"/>
              <a:t>Trial Oversight Committee: </a:t>
            </a:r>
            <a:r>
              <a:rPr lang="en-US" sz="6800" dirty="0"/>
              <a:t>excellent SARS-CoV-2 potency profile among the receptor binding domain antibodies available</a:t>
            </a:r>
            <a:endParaRPr lang="da-DK" sz="6800" dirty="0"/>
          </a:p>
          <a:p>
            <a:pPr>
              <a:lnSpc>
                <a:spcPct val="120000"/>
              </a:lnSpc>
            </a:pPr>
            <a:r>
              <a:rPr lang="da-DK" sz="6800" dirty="0"/>
              <a:t>Developed by </a:t>
            </a:r>
            <a:r>
              <a:rPr lang="en-US" sz="6800" dirty="0"/>
              <a:t>Lilly Research Laboratories and AbCellera Biologics Inc.</a:t>
            </a:r>
          </a:p>
          <a:p>
            <a:pPr lvl="1">
              <a:lnSpc>
                <a:spcPct val="120000"/>
              </a:lnSpc>
            </a:pPr>
            <a:r>
              <a:rPr lang="da-DK" sz="6800" dirty="0"/>
              <a:t>Phase I completed and phase IIa (BLAZE-1 is ongoing and blinded for 7 g dose)</a:t>
            </a:r>
          </a:p>
          <a:p>
            <a:pPr lvl="1">
              <a:lnSpc>
                <a:spcPct val="120000"/>
              </a:lnSpc>
              <a:spcAft>
                <a:spcPts val="600"/>
              </a:spcAft>
            </a:pPr>
            <a:r>
              <a:rPr lang="da-DK" sz="6800" dirty="0"/>
              <a:t>To be studied in both ACTIV-2 (outpatients) and ACTIV-3 (inpatients)</a:t>
            </a:r>
          </a:p>
          <a:p>
            <a:pPr>
              <a:lnSpc>
                <a:spcPct val="120000"/>
              </a:lnSpc>
              <a:spcAft>
                <a:spcPts val="600"/>
              </a:spcAft>
            </a:pPr>
            <a:r>
              <a:rPr lang="da-DK" sz="6800" b="1" dirty="0"/>
              <a:t>Ig G1 monoclonal antibody</a:t>
            </a:r>
          </a:p>
          <a:p>
            <a:pPr>
              <a:lnSpc>
                <a:spcPct val="120000"/>
              </a:lnSpc>
              <a:spcAft>
                <a:spcPts val="600"/>
              </a:spcAft>
            </a:pPr>
            <a:r>
              <a:rPr lang="en-US" sz="6800" dirty="0"/>
              <a:t>Derived from B lymphocytes of a naturally convalescent COVID-19 patient = fully human</a:t>
            </a:r>
          </a:p>
          <a:p>
            <a:pPr>
              <a:lnSpc>
                <a:spcPct val="120000"/>
              </a:lnSpc>
              <a:spcAft>
                <a:spcPts val="600"/>
              </a:spcAft>
            </a:pPr>
            <a:r>
              <a:rPr lang="da-DK" sz="6800" dirty="0"/>
              <a:t>Binds to </a:t>
            </a:r>
            <a:r>
              <a:rPr lang="da-DK" sz="6800" b="1" dirty="0"/>
              <a:t>Receptor Binding Domain of Spike </a:t>
            </a:r>
            <a:r>
              <a:rPr lang="da-DK" sz="6800" dirty="0"/>
              <a:t>protein</a:t>
            </a:r>
          </a:p>
          <a:p>
            <a:pPr>
              <a:lnSpc>
                <a:spcPct val="120000"/>
              </a:lnSpc>
              <a:spcAft>
                <a:spcPts val="600"/>
              </a:spcAft>
            </a:pPr>
            <a:r>
              <a:rPr lang="en-US" sz="6800" dirty="0"/>
              <a:t>Given as a </a:t>
            </a:r>
            <a:r>
              <a:rPr lang="en-US" sz="6800" b="1" dirty="0"/>
              <a:t>7 g single infusion </a:t>
            </a:r>
            <a:r>
              <a:rPr lang="en-US" sz="6800" dirty="0"/>
              <a:t>based on t</a:t>
            </a:r>
            <a:r>
              <a:rPr lang="en-US" sz="6800" baseline="-25000" dirty="0"/>
              <a:t>1/2</a:t>
            </a:r>
            <a:r>
              <a:rPr lang="en-US" sz="6800" dirty="0"/>
              <a:t> of 19 days</a:t>
            </a:r>
          </a:p>
          <a:p>
            <a:pPr>
              <a:lnSpc>
                <a:spcPct val="120000"/>
              </a:lnSpc>
            </a:pPr>
            <a:r>
              <a:rPr lang="en-US" sz="6800" dirty="0"/>
              <a:t>Convalescent serology to determine whether the nMAb interferes with host active immunity</a:t>
            </a:r>
          </a:p>
          <a:p>
            <a:pPr>
              <a:lnSpc>
                <a:spcPct val="120000"/>
              </a:lnSpc>
            </a:pPr>
            <a:r>
              <a:rPr lang="en-US" sz="6800" dirty="0"/>
              <a:t>Antibody-dependent exacerbation (“ADE”) a theoretical concern which will be monitored via stage 1 and 2 endpoints and safety outcomes</a:t>
            </a:r>
          </a:p>
        </p:txBody>
      </p:sp>
    </p:spTree>
    <p:extLst>
      <p:ext uri="{BB962C8B-B14F-4D97-AF65-F5344CB8AC3E}">
        <p14:creationId xmlns:p14="http://schemas.microsoft.com/office/powerpoint/2010/main" val="257091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7109-2B45-48BF-BAAB-940358F6A636}"/>
              </a:ext>
            </a:extLst>
          </p:cNvPr>
          <p:cNvSpPr>
            <a:spLocks noGrp="1"/>
          </p:cNvSpPr>
          <p:nvPr>
            <p:ph type="title"/>
          </p:nvPr>
        </p:nvSpPr>
        <p:spPr>
          <a:xfrm>
            <a:off x="200526" y="296779"/>
            <a:ext cx="8229600" cy="479084"/>
          </a:xfrm>
        </p:spPr>
        <p:txBody>
          <a:bodyPr>
            <a:normAutofit fontScale="90000"/>
          </a:bodyPr>
          <a:lstStyle/>
          <a:p>
            <a:r>
              <a:rPr lang="en-US" dirty="0"/>
              <a:t>OVERVIEW OF ACTIV-3</a:t>
            </a:r>
          </a:p>
        </p:txBody>
      </p:sp>
      <p:sp>
        <p:nvSpPr>
          <p:cNvPr id="3" name="Content Placeholder 2">
            <a:extLst>
              <a:ext uri="{FF2B5EF4-FFF2-40B4-BE49-F238E27FC236}">
                <a16:creationId xmlns:a16="http://schemas.microsoft.com/office/drawing/2014/main" id="{19D2A38B-9B29-4DA6-A1A0-F2E84D7609AA}"/>
              </a:ext>
            </a:extLst>
          </p:cNvPr>
          <p:cNvSpPr>
            <a:spLocks noGrp="1"/>
          </p:cNvSpPr>
          <p:nvPr>
            <p:ph idx="1"/>
          </p:nvPr>
        </p:nvSpPr>
        <p:spPr>
          <a:xfrm>
            <a:off x="271764" y="1245515"/>
            <a:ext cx="8619214" cy="4570900"/>
          </a:xfrm>
        </p:spPr>
        <p:txBody>
          <a:bodyPr>
            <a:normAutofit/>
          </a:bodyPr>
          <a:lstStyle/>
          <a:p>
            <a:pPr marL="0" indent="0">
              <a:buNone/>
            </a:pPr>
            <a:r>
              <a:rPr lang="en-US" b="1" dirty="0">
                <a:solidFill>
                  <a:schemeClr val="accent1"/>
                </a:solidFill>
              </a:rPr>
              <a:t>Does the convalescent plasma emergency use authorization (EUA) alter the need for passive immunity trials?</a:t>
            </a:r>
            <a:endParaRPr lang="en-US" dirty="0"/>
          </a:p>
        </p:txBody>
      </p:sp>
      <p:sp>
        <p:nvSpPr>
          <p:cNvPr id="5" name="Rectangle 4"/>
          <p:cNvSpPr/>
          <p:nvPr/>
        </p:nvSpPr>
        <p:spPr>
          <a:xfrm>
            <a:off x="271764" y="2297957"/>
            <a:ext cx="8499945" cy="3416320"/>
          </a:xfrm>
          <a:prstGeom prst="rect">
            <a:avLst/>
          </a:prstGeom>
        </p:spPr>
        <p:txBody>
          <a:bodyPr wrap="square">
            <a:spAutoFit/>
          </a:bodyPr>
          <a:lstStyle/>
          <a:p>
            <a:r>
              <a:rPr lang="en-US" sz="2400" i="1" dirty="0"/>
              <a:t>"The EUA is not intended to replace randomized clinical trials and facilitating the enrollment of patients into any of the ongoing randomized clinical trials is critically important for the definitive demonstration of safety and efficacy of COVID-19 convalescent plasma. </a:t>
            </a:r>
            <a:r>
              <a:rPr lang="en-US" sz="2400" b="1" i="1" dirty="0"/>
              <a:t>The FDA continues to recommend that the designs of ongoing randomized clinical trials of COVID-19 convalescent plasma and other therapeutic agents remain unaltered, </a:t>
            </a:r>
            <a:r>
              <a:rPr lang="en-US" sz="2400" i="1" dirty="0"/>
              <a:t>as </a:t>
            </a:r>
            <a:r>
              <a:rPr lang="en-US" sz="2400" b="1" i="1" dirty="0">
                <a:solidFill>
                  <a:schemeClr val="accent1"/>
                </a:solidFill>
              </a:rPr>
              <a:t>COVID-19 convalescent plasma does not yet represent a new standard of care </a:t>
            </a:r>
            <a:r>
              <a:rPr lang="en-US" sz="2400" i="1" dirty="0"/>
              <a:t>based on the current available evidence."</a:t>
            </a:r>
            <a:endParaRPr lang="en-US" sz="2400" dirty="0"/>
          </a:p>
        </p:txBody>
      </p:sp>
    </p:spTree>
    <p:extLst>
      <p:ext uri="{BB962C8B-B14F-4D97-AF65-F5344CB8AC3E}">
        <p14:creationId xmlns:p14="http://schemas.microsoft.com/office/powerpoint/2010/main" val="262314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A0B9BC-7A8B-49AE-B4F4-2B282F725A75}"/>
              </a:ext>
            </a:extLst>
          </p:cNvPr>
          <p:cNvPicPr>
            <a:picLocks noChangeAspect="1"/>
          </p:cNvPicPr>
          <p:nvPr/>
        </p:nvPicPr>
        <p:blipFill rotWithShape="1">
          <a:blip r:embed="rId3"/>
          <a:srcRect l="10868" r="5524"/>
          <a:stretch/>
        </p:blipFill>
        <p:spPr>
          <a:xfrm>
            <a:off x="7177516" y="3049491"/>
            <a:ext cx="1376234" cy="759018"/>
          </a:xfrm>
          <a:prstGeom prst="rect">
            <a:avLst/>
          </a:prstGeom>
        </p:spPr>
      </p:pic>
      <p:sp>
        <p:nvSpPr>
          <p:cNvPr id="9" name="Content Placeholder 9">
            <a:extLst>
              <a:ext uri="{FF2B5EF4-FFF2-40B4-BE49-F238E27FC236}">
                <a16:creationId xmlns:a16="http://schemas.microsoft.com/office/drawing/2014/main" id="{9AD916EE-4EF7-44B0-B60B-72516A86F34C}"/>
              </a:ext>
            </a:extLst>
          </p:cNvPr>
          <p:cNvSpPr txBox="1">
            <a:spLocks/>
          </p:cNvSpPr>
          <p:nvPr/>
        </p:nvSpPr>
        <p:spPr>
          <a:xfrm>
            <a:off x="380533" y="1261308"/>
            <a:ext cx="6666878" cy="4896725"/>
          </a:xfrm>
          <a:prstGeom prst="rect">
            <a:avLst/>
          </a:prstGeom>
        </p:spPr>
        <p:txBody>
          <a:bodyPr vert="horz"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b="1" dirty="0">
                <a:solidFill>
                  <a:srgbClr val="000000"/>
                </a:solidFill>
                <a:ea typeface="Times New Roman" panose="02020603050405020304" pitchFamily="18" charset="0"/>
                <a:cs typeface="Times New Roman" panose="02020603050405020304" pitchFamily="18" charset="0"/>
              </a:rPr>
              <a:t>Enrollment Status</a:t>
            </a:r>
          </a:p>
          <a:p>
            <a:pPr marL="0" indent="0">
              <a:spcBef>
                <a:spcPts val="0"/>
              </a:spcBef>
              <a:buNone/>
            </a:pPr>
            <a:endParaRPr lang="en-US" sz="2000" b="1" dirty="0">
              <a:solidFill>
                <a:srgbClr val="000000"/>
              </a:solidFill>
              <a:cs typeface="Times New Roman" panose="02020603050405020304" pitchFamily="18" charset="0"/>
            </a:endParaRPr>
          </a:p>
          <a:p>
            <a:pPr>
              <a:spcBef>
                <a:spcPts val="0"/>
              </a:spcBef>
            </a:pPr>
            <a:r>
              <a:rPr lang="en-US" sz="2400" dirty="0"/>
              <a:t>First participant enrolled on August 5 </a:t>
            </a:r>
          </a:p>
          <a:p>
            <a:pPr marL="0" indent="0">
              <a:spcBef>
                <a:spcPts val="0"/>
              </a:spcBef>
              <a:buNone/>
            </a:pPr>
            <a:endParaRPr lang="en-US" sz="2400" dirty="0"/>
          </a:p>
          <a:p>
            <a:pPr>
              <a:spcBef>
                <a:spcPts val="0"/>
              </a:spcBef>
            </a:pPr>
            <a:r>
              <a:rPr lang="en-US" sz="2400" dirty="0"/>
              <a:t>Today: </a:t>
            </a:r>
            <a:r>
              <a:rPr lang="en-US" sz="2400" u="sng" dirty="0"/>
              <a:t>68 enrolled</a:t>
            </a:r>
            <a:r>
              <a:rPr lang="en-US" sz="2400" dirty="0"/>
              <a:t> all at US sites</a:t>
            </a:r>
          </a:p>
          <a:p>
            <a:pPr marL="0" indent="0">
              <a:spcBef>
                <a:spcPts val="0"/>
              </a:spcBef>
              <a:buNone/>
            </a:pPr>
            <a:endParaRPr lang="en-US" sz="2400" dirty="0"/>
          </a:p>
          <a:p>
            <a:pPr marL="214313" indent="-214313"/>
            <a:r>
              <a:rPr lang="en-US" sz="2400" dirty="0"/>
              <a:t>24+ potential VAMC sites (initially)</a:t>
            </a:r>
          </a:p>
          <a:p>
            <a:pPr marL="0" indent="0">
              <a:buNone/>
            </a:pPr>
            <a:endParaRPr lang="en-US" sz="2400" dirty="0"/>
          </a:p>
          <a:p>
            <a:pPr marL="214313" indent="-214313"/>
            <a:r>
              <a:rPr lang="en-US" sz="2400" dirty="0"/>
              <a:t>Up to 300+ sites in all networks (worldwide)</a:t>
            </a:r>
          </a:p>
          <a:p>
            <a:pPr marL="0" indent="0">
              <a:buNone/>
            </a:pPr>
            <a:endParaRPr lang="en-US" sz="2400" dirty="0"/>
          </a:p>
          <a:p>
            <a:pPr marL="214313" indent="-214313"/>
            <a:r>
              <a:rPr lang="en-US" sz="2400" dirty="0"/>
              <a:t>Study completed in 2 years dependent on COVID activity</a:t>
            </a:r>
          </a:p>
          <a:p>
            <a:pPr marL="0" indent="0">
              <a:buNone/>
            </a:pPr>
            <a:endParaRPr lang="en-US" sz="900" dirty="0">
              <a:latin typeface="Lucida Console" panose="020B0609040504020204" pitchFamily="49"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AD56B7C-76A2-4750-98E6-65C409BBF2C8}"/>
              </a:ext>
            </a:extLst>
          </p:cNvPr>
          <p:cNvSpPr/>
          <p:nvPr/>
        </p:nvSpPr>
        <p:spPr>
          <a:xfrm>
            <a:off x="372035" y="344705"/>
            <a:ext cx="8399930" cy="523220"/>
          </a:xfrm>
          <a:prstGeom prst="rect">
            <a:avLst/>
          </a:prstGeom>
        </p:spPr>
        <p:txBody>
          <a:bodyPr wrap="square">
            <a:spAutoFit/>
          </a:bodyPr>
          <a:lstStyle/>
          <a:p>
            <a:pPr defTabSz="685800">
              <a:spcAft>
                <a:spcPts val="450"/>
              </a:spcAft>
              <a:defRPr/>
            </a:pPr>
            <a:r>
              <a:rPr lang="en-US" sz="2800" b="1" dirty="0">
                <a:solidFill>
                  <a:schemeClr val="bg1"/>
                </a:solidFill>
              </a:rPr>
              <a:t>OVERVIEW OF ACTIV-3</a:t>
            </a:r>
            <a:endParaRPr lang="en-US" sz="2500" b="1" dirty="0">
              <a:solidFill>
                <a:schemeClr val="bg1"/>
              </a:solidFill>
              <a:latin typeface="Calibri" panose="020F0502020204030204" pitchFamily="34" charset="0"/>
              <a:ea typeface="+mj-ea"/>
            </a:endParaRPr>
          </a:p>
        </p:txBody>
      </p:sp>
    </p:spTree>
    <p:extLst>
      <p:ext uri="{BB962C8B-B14F-4D97-AF65-F5344CB8AC3E}">
        <p14:creationId xmlns:p14="http://schemas.microsoft.com/office/powerpoint/2010/main" val="114204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562E-990C-4470-9672-EEC8D60FCBD8}"/>
              </a:ext>
            </a:extLst>
          </p:cNvPr>
          <p:cNvSpPr>
            <a:spLocks noGrp="1"/>
          </p:cNvSpPr>
          <p:nvPr>
            <p:ph type="title"/>
          </p:nvPr>
        </p:nvSpPr>
        <p:spPr>
          <a:xfrm>
            <a:off x="188259" y="274638"/>
            <a:ext cx="8704728" cy="773941"/>
          </a:xfrm>
        </p:spPr>
        <p:txBody>
          <a:bodyPr>
            <a:normAutofit fontScale="90000"/>
          </a:bodyPr>
          <a:lstStyle/>
          <a:p>
            <a:br>
              <a:rPr lang="en-US" dirty="0"/>
            </a:br>
            <a:r>
              <a:rPr lang="en-US" dirty="0"/>
              <a:t>ACTIV-3:  REQUIREMENTS FOR REGISTRATION/ACTIVATION—</a:t>
            </a:r>
            <a:br>
              <a:rPr lang="en-US" dirty="0">
                <a:latin typeface="Calibri" panose="020F0502020204030204"/>
              </a:rPr>
            </a:br>
            <a:r>
              <a:rPr lang="en-US" dirty="0"/>
              <a:t>Cristin Harrington</a:t>
            </a:r>
          </a:p>
        </p:txBody>
      </p:sp>
      <p:pic>
        <p:nvPicPr>
          <p:cNvPr id="5" name="Content Placeholder 4">
            <a:extLst>
              <a:ext uri="{FF2B5EF4-FFF2-40B4-BE49-F238E27FC236}">
                <a16:creationId xmlns:a16="http://schemas.microsoft.com/office/drawing/2014/main" id="{379FF3A1-BD6F-4A04-89C7-C60CDD3FE780}"/>
              </a:ext>
            </a:extLst>
          </p:cNvPr>
          <p:cNvPicPr>
            <a:picLocks noGrp="1" noChangeAspect="1"/>
          </p:cNvPicPr>
          <p:nvPr>
            <p:ph idx="1"/>
          </p:nvPr>
        </p:nvPicPr>
        <p:blipFill rotWithShape="1">
          <a:blip r:embed="rId3"/>
          <a:srcRect l="10868" r="5524"/>
          <a:stretch/>
        </p:blipFill>
        <p:spPr>
          <a:xfrm>
            <a:off x="2588184" y="2384612"/>
            <a:ext cx="3250934" cy="1792941"/>
          </a:xfrm>
          <a:prstGeom prst="rect">
            <a:avLst/>
          </a:prstGeom>
        </p:spPr>
      </p:pic>
    </p:spTree>
    <p:extLst>
      <p:ext uri="{BB962C8B-B14F-4D97-AF65-F5344CB8AC3E}">
        <p14:creationId xmlns:p14="http://schemas.microsoft.com/office/powerpoint/2010/main" val="278985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E042-B6B0-4E45-BDED-42F60182ED5A}"/>
              </a:ext>
            </a:extLst>
          </p:cNvPr>
          <p:cNvSpPr>
            <a:spLocks noGrp="1"/>
          </p:cNvSpPr>
          <p:nvPr>
            <p:ph type="title"/>
          </p:nvPr>
        </p:nvSpPr>
        <p:spPr>
          <a:xfrm>
            <a:off x="264694" y="362869"/>
            <a:ext cx="8229600" cy="773941"/>
          </a:xfrm>
        </p:spPr>
        <p:txBody>
          <a:bodyPr>
            <a:normAutofit fontScale="90000"/>
          </a:bodyPr>
          <a:lstStyle/>
          <a:p>
            <a:r>
              <a:rPr lang="en-US" dirty="0"/>
              <a:t>ACTIV-3:  REQUIREMENTS FOR REGISTRATION/ACTIVATION</a:t>
            </a:r>
            <a:br>
              <a:rPr lang="en-US" dirty="0"/>
            </a:br>
            <a:endParaRPr lang="en-US" dirty="0"/>
          </a:p>
        </p:txBody>
      </p:sp>
      <p:sp>
        <p:nvSpPr>
          <p:cNvPr id="3" name="Content Placeholder 2">
            <a:extLst>
              <a:ext uri="{FF2B5EF4-FFF2-40B4-BE49-F238E27FC236}">
                <a16:creationId xmlns:a16="http://schemas.microsoft.com/office/drawing/2014/main" id="{F602AE2D-AA18-4F57-AE6C-EB2A78A3DF18}"/>
              </a:ext>
            </a:extLst>
          </p:cNvPr>
          <p:cNvSpPr>
            <a:spLocks noGrp="1"/>
          </p:cNvSpPr>
          <p:nvPr>
            <p:ph idx="1"/>
          </p:nvPr>
        </p:nvSpPr>
        <p:spPr/>
        <p:txBody>
          <a:bodyPr/>
          <a:lstStyle/>
          <a:p>
            <a:pPr marL="0" indent="0">
              <a:buNone/>
            </a:pPr>
            <a:r>
              <a:rPr lang="en-US" b="1" dirty="0">
                <a:solidFill>
                  <a:srgbClr val="000000"/>
                </a:solidFill>
              </a:rPr>
              <a:t>Site Selection</a:t>
            </a:r>
          </a:p>
          <a:p>
            <a:r>
              <a:rPr lang="en-US" dirty="0">
                <a:solidFill>
                  <a:srgbClr val="000000"/>
                </a:solidFill>
              </a:rPr>
              <a:t>Interest</a:t>
            </a:r>
          </a:p>
          <a:p>
            <a:r>
              <a:rPr lang="en-US" dirty="0">
                <a:solidFill>
                  <a:srgbClr val="000000"/>
                </a:solidFill>
              </a:rPr>
              <a:t>Experience</a:t>
            </a:r>
          </a:p>
          <a:p>
            <a:r>
              <a:rPr lang="en-US" dirty="0">
                <a:solidFill>
                  <a:srgbClr val="000000"/>
                </a:solidFill>
              </a:rPr>
              <a:t>Ability to start rapidly</a:t>
            </a:r>
          </a:p>
          <a:p>
            <a:r>
              <a:rPr lang="en-US" dirty="0">
                <a:solidFill>
                  <a:srgbClr val="000000"/>
                </a:solidFill>
              </a:rPr>
              <a:t>Local COVID-19 epidemiology</a:t>
            </a:r>
          </a:p>
          <a:p>
            <a:r>
              <a:rPr lang="en-US" dirty="0"/>
              <a:t>Site registration/activation processes will allow ACTIV-3 to dynamically study investigational agents in fluctuating transmission ”hot spots” while carefully managing drug supply</a:t>
            </a:r>
          </a:p>
          <a:p>
            <a:pPr marL="0" indent="0">
              <a:buNone/>
            </a:pPr>
            <a:endParaRPr lang="en-US" dirty="0">
              <a:solidFill>
                <a:srgbClr val="000000"/>
              </a:solidFill>
            </a:endParaRPr>
          </a:p>
          <a:p>
            <a:endParaRPr lang="en-US" dirty="0"/>
          </a:p>
        </p:txBody>
      </p:sp>
    </p:spTree>
    <p:extLst>
      <p:ext uri="{BB962C8B-B14F-4D97-AF65-F5344CB8AC3E}">
        <p14:creationId xmlns:p14="http://schemas.microsoft.com/office/powerpoint/2010/main" val="10454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F9F4-1681-4551-AA32-7757AF22CB2B}"/>
              </a:ext>
            </a:extLst>
          </p:cNvPr>
          <p:cNvSpPr>
            <a:spLocks noGrp="1"/>
          </p:cNvSpPr>
          <p:nvPr>
            <p:ph type="title"/>
          </p:nvPr>
        </p:nvSpPr>
        <p:spPr/>
        <p:txBody>
          <a:bodyPr/>
          <a:lstStyle/>
          <a:p>
            <a:r>
              <a:rPr lang="en-US" dirty="0"/>
              <a:t>Acronyms</a:t>
            </a:r>
          </a:p>
        </p:txBody>
      </p:sp>
      <p:graphicFrame>
        <p:nvGraphicFramePr>
          <p:cNvPr id="5" name="Table 5">
            <a:extLst>
              <a:ext uri="{FF2B5EF4-FFF2-40B4-BE49-F238E27FC236}">
                <a16:creationId xmlns:a16="http://schemas.microsoft.com/office/drawing/2014/main" id="{CE30C6A1-36F7-465A-A975-A0833630BE84}"/>
              </a:ext>
            </a:extLst>
          </p:cNvPr>
          <p:cNvGraphicFramePr>
            <a:graphicFrameLocks noGrp="1"/>
          </p:cNvGraphicFramePr>
          <p:nvPr>
            <p:ph sz="half" idx="1"/>
            <p:extLst>
              <p:ext uri="{D42A27DB-BD31-4B8C-83A1-F6EECF244321}">
                <p14:modId xmlns:p14="http://schemas.microsoft.com/office/powerpoint/2010/main" val="3539447771"/>
              </p:ext>
            </p:extLst>
          </p:nvPr>
        </p:nvGraphicFramePr>
        <p:xfrm>
          <a:off x="466166" y="1421747"/>
          <a:ext cx="4029635" cy="4434840"/>
        </p:xfrm>
        <a:graphic>
          <a:graphicData uri="http://schemas.openxmlformats.org/drawingml/2006/table">
            <a:tbl>
              <a:tblPr firstRow="1" bandRow="1">
                <a:tableStyleId>{5C22544A-7EE6-4342-B048-85BDC9FD1C3A}</a:tableStyleId>
              </a:tblPr>
              <a:tblGrid>
                <a:gridCol w="2010335">
                  <a:extLst>
                    <a:ext uri="{9D8B030D-6E8A-4147-A177-3AD203B41FA5}">
                      <a16:colId xmlns:a16="http://schemas.microsoft.com/office/drawing/2014/main" val="3633569717"/>
                    </a:ext>
                  </a:extLst>
                </a:gridCol>
                <a:gridCol w="2019300">
                  <a:extLst>
                    <a:ext uri="{9D8B030D-6E8A-4147-A177-3AD203B41FA5}">
                      <a16:colId xmlns:a16="http://schemas.microsoft.com/office/drawing/2014/main" val="939706988"/>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031792631"/>
                  </a:ext>
                </a:extLst>
              </a:tr>
              <a:tr h="370840">
                <a:tc>
                  <a:txBody>
                    <a:bodyPr/>
                    <a:lstStyle/>
                    <a:p>
                      <a:r>
                        <a:rPr lang="en-US" dirty="0"/>
                        <a:t>ACCT-1</a:t>
                      </a:r>
                    </a:p>
                  </a:txBody>
                  <a:tcPr/>
                </a:tc>
                <a:tc>
                  <a:txBody>
                    <a:bodyPr/>
                    <a:lstStyle/>
                    <a:p>
                      <a:r>
                        <a:rPr lang="en-US" sz="1100" kern="1200" dirty="0">
                          <a:solidFill>
                            <a:schemeClr val="dk1"/>
                          </a:solidFill>
                          <a:latin typeface="+mn-lt"/>
                          <a:ea typeface="+mn-ea"/>
                          <a:cs typeface="+mn-cs"/>
                        </a:rPr>
                        <a:t>Adaptive COVID-19 Treatment Trial-1 </a:t>
                      </a:r>
                    </a:p>
                  </a:txBody>
                  <a:tcPr/>
                </a:tc>
                <a:extLst>
                  <a:ext uri="{0D108BD9-81ED-4DB2-BD59-A6C34878D82A}">
                    <a16:rowId xmlns:a16="http://schemas.microsoft.com/office/drawing/2014/main" val="3389878635"/>
                  </a:ext>
                </a:extLst>
              </a:tr>
              <a:tr h="370840">
                <a:tc>
                  <a:txBody>
                    <a:bodyPr/>
                    <a:lstStyle/>
                    <a:p>
                      <a:r>
                        <a:rPr lang="en-US" dirty="0"/>
                        <a:t>ACTIV</a:t>
                      </a:r>
                    </a:p>
                  </a:txBody>
                  <a:tcPr/>
                </a:tc>
                <a:tc>
                  <a:txBody>
                    <a:bodyPr/>
                    <a:lstStyle/>
                    <a:p>
                      <a:r>
                        <a:rPr lang="en-US" sz="1100" dirty="0"/>
                        <a:t>Accelerating COVID-19 Therapeutic Interventions and Vaccines </a:t>
                      </a:r>
                    </a:p>
                  </a:txBody>
                  <a:tcPr/>
                </a:tc>
                <a:extLst>
                  <a:ext uri="{0D108BD9-81ED-4DB2-BD59-A6C34878D82A}">
                    <a16:rowId xmlns:a16="http://schemas.microsoft.com/office/drawing/2014/main" val="2875726440"/>
                  </a:ext>
                </a:extLst>
              </a:tr>
              <a:tr h="370840">
                <a:tc>
                  <a:txBody>
                    <a:bodyPr/>
                    <a:lstStyle/>
                    <a:p>
                      <a:r>
                        <a:rPr lang="en-US" dirty="0"/>
                        <a:t>CSP</a:t>
                      </a:r>
                    </a:p>
                  </a:txBody>
                  <a:tcPr/>
                </a:tc>
                <a:tc>
                  <a:txBody>
                    <a:bodyPr/>
                    <a:lstStyle/>
                    <a:p>
                      <a:r>
                        <a:rPr lang="en-US" sz="1100" dirty="0"/>
                        <a:t>Cooperative Studies Program</a:t>
                      </a:r>
                    </a:p>
                  </a:txBody>
                  <a:tcPr/>
                </a:tc>
                <a:extLst>
                  <a:ext uri="{0D108BD9-81ED-4DB2-BD59-A6C34878D82A}">
                    <a16:rowId xmlns:a16="http://schemas.microsoft.com/office/drawing/2014/main" val="301855804"/>
                  </a:ext>
                </a:extLst>
              </a:tr>
              <a:tr h="370840">
                <a:tc>
                  <a:txBody>
                    <a:bodyPr/>
                    <a:lstStyle/>
                    <a:p>
                      <a:r>
                        <a:rPr lang="en-US" dirty="0"/>
                        <a:t>CSPCC</a:t>
                      </a:r>
                    </a:p>
                  </a:txBody>
                  <a:tcPr/>
                </a:tc>
                <a:tc>
                  <a:txBody>
                    <a:bodyPr/>
                    <a:lstStyle/>
                    <a:p>
                      <a:r>
                        <a:rPr lang="en-US" sz="1100" dirty="0"/>
                        <a:t>Cooperative Studies Program Coordinating Center</a:t>
                      </a:r>
                    </a:p>
                  </a:txBody>
                  <a:tcPr/>
                </a:tc>
                <a:extLst>
                  <a:ext uri="{0D108BD9-81ED-4DB2-BD59-A6C34878D82A}">
                    <a16:rowId xmlns:a16="http://schemas.microsoft.com/office/drawing/2014/main" val="1813670791"/>
                  </a:ext>
                </a:extLst>
              </a:tr>
              <a:tr h="370840">
                <a:tc>
                  <a:txBody>
                    <a:bodyPr/>
                    <a:lstStyle/>
                    <a:p>
                      <a:r>
                        <a:rPr lang="en-US" dirty="0"/>
                        <a:t>DC ICC </a:t>
                      </a:r>
                    </a:p>
                  </a:txBody>
                  <a:tcPr/>
                </a:tc>
                <a:tc>
                  <a:txBody>
                    <a:bodyPr/>
                    <a:lstStyle/>
                    <a:p>
                      <a:r>
                        <a:rPr lang="en-US" sz="1100" kern="1200" dirty="0">
                          <a:solidFill>
                            <a:schemeClr val="dk1"/>
                          </a:solidFill>
                          <a:latin typeface="+mn-lt"/>
                          <a:ea typeface="+mn-ea"/>
                          <a:cs typeface="+mn-cs"/>
                        </a:rPr>
                        <a:t>Washington DC International Coordinating Center</a:t>
                      </a:r>
                    </a:p>
                  </a:txBody>
                  <a:tcPr/>
                </a:tc>
                <a:extLst>
                  <a:ext uri="{0D108BD9-81ED-4DB2-BD59-A6C34878D82A}">
                    <a16:rowId xmlns:a16="http://schemas.microsoft.com/office/drawing/2014/main" val="1039111134"/>
                  </a:ext>
                </a:extLst>
              </a:tr>
              <a:tr h="370840">
                <a:tc>
                  <a:txBody>
                    <a:bodyPr/>
                    <a:lstStyle/>
                    <a:p>
                      <a:r>
                        <a:rPr lang="en-US" dirty="0"/>
                        <a:t>DCR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Division of Clinical Research at </a:t>
                      </a:r>
                      <a:r>
                        <a:rPr lang="en-US" sz="1100" dirty="0"/>
                        <a:t>National Institute of Allergy and Infectious Diseases, NIH</a:t>
                      </a:r>
                    </a:p>
                  </a:txBody>
                  <a:tcPr/>
                </a:tc>
                <a:extLst>
                  <a:ext uri="{0D108BD9-81ED-4DB2-BD59-A6C34878D82A}">
                    <a16:rowId xmlns:a16="http://schemas.microsoft.com/office/drawing/2014/main" val="3867246784"/>
                  </a:ext>
                </a:extLst>
              </a:tr>
              <a:tr h="370840">
                <a:tc>
                  <a:txBody>
                    <a:bodyPr/>
                    <a:lstStyle/>
                    <a:p>
                      <a:r>
                        <a:rPr lang="en-US" dirty="0"/>
                        <a:t>DC VAMC</a:t>
                      </a:r>
                    </a:p>
                  </a:txBody>
                  <a:tcPr/>
                </a:tc>
                <a:tc>
                  <a:txBody>
                    <a:bodyPr/>
                    <a:lstStyle/>
                    <a:p>
                      <a:r>
                        <a:rPr lang="en-US" sz="1100" dirty="0"/>
                        <a:t>Washington DC VA Medical Center</a:t>
                      </a:r>
                    </a:p>
                  </a:txBody>
                  <a:tcPr/>
                </a:tc>
                <a:extLst>
                  <a:ext uri="{0D108BD9-81ED-4DB2-BD59-A6C34878D82A}">
                    <a16:rowId xmlns:a16="http://schemas.microsoft.com/office/drawing/2014/main" val="457537781"/>
                  </a:ext>
                </a:extLst>
              </a:tr>
              <a:tr h="370840">
                <a:tc>
                  <a:txBody>
                    <a:bodyPr/>
                    <a:lstStyle/>
                    <a:p>
                      <a:r>
                        <a:rPr lang="en-US" dirty="0"/>
                        <a:t>FCOI</a:t>
                      </a:r>
                    </a:p>
                  </a:txBody>
                  <a:tcPr/>
                </a:tc>
                <a:tc>
                  <a:txBody>
                    <a:bodyPr/>
                    <a:lstStyle/>
                    <a:p>
                      <a:r>
                        <a:rPr lang="en-US" sz="1100" kern="1200" dirty="0">
                          <a:solidFill>
                            <a:schemeClr val="dk1"/>
                          </a:solidFill>
                          <a:latin typeface="+mn-lt"/>
                          <a:ea typeface="+mn-ea"/>
                          <a:cs typeface="+mn-cs"/>
                        </a:rPr>
                        <a:t>Financial Conflict of Interest</a:t>
                      </a:r>
                    </a:p>
                  </a:txBody>
                  <a:tcPr/>
                </a:tc>
                <a:extLst>
                  <a:ext uri="{0D108BD9-81ED-4DB2-BD59-A6C34878D82A}">
                    <a16:rowId xmlns:a16="http://schemas.microsoft.com/office/drawing/2014/main" val="3493824057"/>
                  </a:ext>
                </a:extLst>
              </a:tr>
              <a:tr h="370840">
                <a:tc>
                  <a:txBody>
                    <a:bodyPr/>
                    <a:lstStyle/>
                    <a:p>
                      <a:r>
                        <a:rPr lang="en-US" dirty="0"/>
                        <a:t>ICC</a:t>
                      </a:r>
                    </a:p>
                  </a:txBody>
                  <a:tcPr/>
                </a:tc>
                <a:tc>
                  <a:txBody>
                    <a:bodyPr/>
                    <a:lstStyle/>
                    <a:p>
                      <a:r>
                        <a:rPr lang="en-US" sz="1100" dirty="0"/>
                        <a:t>International Coordinating Center</a:t>
                      </a:r>
                    </a:p>
                  </a:txBody>
                  <a:tcPr/>
                </a:tc>
                <a:extLst>
                  <a:ext uri="{0D108BD9-81ED-4DB2-BD59-A6C34878D82A}">
                    <a16:rowId xmlns:a16="http://schemas.microsoft.com/office/drawing/2014/main" val="836650249"/>
                  </a:ext>
                </a:extLst>
              </a:tr>
            </a:tbl>
          </a:graphicData>
        </a:graphic>
      </p:graphicFrame>
      <p:graphicFrame>
        <p:nvGraphicFramePr>
          <p:cNvPr id="7" name="Table 7">
            <a:extLst>
              <a:ext uri="{FF2B5EF4-FFF2-40B4-BE49-F238E27FC236}">
                <a16:creationId xmlns:a16="http://schemas.microsoft.com/office/drawing/2014/main" id="{347C4D99-B8E3-4684-8B43-CBED908B3E61}"/>
              </a:ext>
            </a:extLst>
          </p:cNvPr>
          <p:cNvGraphicFramePr>
            <a:graphicFrameLocks noGrp="1"/>
          </p:cNvGraphicFramePr>
          <p:nvPr>
            <p:ph sz="half" idx="2"/>
            <p:extLst>
              <p:ext uri="{D42A27DB-BD31-4B8C-83A1-F6EECF244321}">
                <p14:modId xmlns:p14="http://schemas.microsoft.com/office/powerpoint/2010/main" val="4287600519"/>
              </p:ext>
            </p:extLst>
          </p:nvPr>
        </p:nvGraphicFramePr>
        <p:xfrm>
          <a:off x="4652682" y="1421747"/>
          <a:ext cx="4025152" cy="4434838"/>
        </p:xfrm>
        <a:graphic>
          <a:graphicData uri="http://schemas.openxmlformats.org/drawingml/2006/table">
            <a:tbl>
              <a:tblPr firstRow="1" bandRow="1">
                <a:tableStyleId>{5C22544A-7EE6-4342-B048-85BDC9FD1C3A}</a:tableStyleId>
              </a:tblPr>
              <a:tblGrid>
                <a:gridCol w="2005852">
                  <a:extLst>
                    <a:ext uri="{9D8B030D-6E8A-4147-A177-3AD203B41FA5}">
                      <a16:colId xmlns:a16="http://schemas.microsoft.com/office/drawing/2014/main" val="3838683383"/>
                    </a:ext>
                  </a:extLst>
                </a:gridCol>
                <a:gridCol w="2019300">
                  <a:extLst>
                    <a:ext uri="{9D8B030D-6E8A-4147-A177-3AD203B41FA5}">
                      <a16:colId xmlns:a16="http://schemas.microsoft.com/office/drawing/2014/main" val="1805764380"/>
                    </a:ext>
                  </a:extLst>
                </a:gridCol>
              </a:tblGrid>
              <a:tr h="383582">
                <a:tc>
                  <a:txBody>
                    <a:bodyPr/>
                    <a:lstStyle/>
                    <a:p>
                      <a:endParaRPr lang="en-US" dirty="0"/>
                    </a:p>
                  </a:txBody>
                  <a:tcPr/>
                </a:tc>
                <a:tc>
                  <a:txBody>
                    <a:bodyPr/>
                    <a:lstStyle/>
                    <a:p>
                      <a:endParaRPr lang="en-US"/>
                    </a:p>
                  </a:txBody>
                  <a:tcPr/>
                </a:tc>
                <a:extLst>
                  <a:ext uri="{0D108BD9-81ED-4DB2-BD59-A6C34878D82A}">
                    <a16:rowId xmlns:a16="http://schemas.microsoft.com/office/drawing/2014/main" val="2509854792"/>
                  </a:ext>
                </a:extLst>
              </a:tr>
              <a:tr h="614782">
                <a:tc>
                  <a:txBody>
                    <a:bodyPr/>
                    <a:lstStyle/>
                    <a:p>
                      <a:r>
                        <a:rPr lang="en-US" dirty="0"/>
                        <a:t>ICR</a:t>
                      </a:r>
                    </a:p>
                  </a:txBody>
                  <a:tcPr/>
                </a:tc>
                <a:tc>
                  <a:txBody>
                    <a:bodyPr/>
                    <a:lstStyle/>
                    <a:p>
                      <a:r>
                        <a:rPr lang="en-US" sz="1100" kern="1200" dirty="0">
                          <a:solidFill>
                            <a:schemeClr val="dk1"/>
                          </a:solidFill>
                          <a:latin typeface="+mn-lt"/>
                          <a:ea typeface="+mn-ea"/>
                          <a:cs typeface="+mn-cs"/>
                        </a:rPr>
                        <a:t>Institute for Clinical Research, Inc. (Washington DC VAMC’s NPC)</a:t>
                      </a:r>
                    </a:p>
                  </a:txBody>
                  <a:tcPr/>
                </a:tc>
                <a:extLst>
                  <a:ext uri="{0D108BD9-81ED-4DB2-BD59-A6C34878D82A}">
                    <a16:rowId xmlns:a16="http://schemas.microsoft.com/office/drawing/2014/main" val="3412154255"/>
                  </a:ext>
                </a:extLst>
              </a:tr>
              <a:tr h="614782">
                <a:tc>
                  <a:txBody>
                    <a:bodyPr/>
                    <a:lstStyle/>
                    <a:p>
                      <a:r>
                        <a:rPr lang="en-US" dirty="0"/>
                        <a:t>INSIGHT</a:t>
                      </a:r>
                    </a:p>
                  </a:txBody>
                  <a:tcPr/>
                </a:tc>
                <a:tc>
                  <a:txBody>
                    <a:bodyPr/>
                    <a:lstStyle/>
                    <a:p>
                      <a:r>
                        <a:rPr lang="en-US" sz="1100" dirty="0"/>
                        <a:t>International Network for Strategic Initiatives in Global HIV Studies</a:t>
                      </a:r>
                    </a:p>
                  </a:txBody>
                  <a:tcPr/>
                </a:tc>
                <a:extLst>
                  <a:ext uri="{0D108BD9-81ED-4DB2-BD59-A6C34878D82A}">
                    <a16:rowId xmlns:a16="http://schemas.microsoft.com/office/drawing/2014/main" val="1768374003"/>
                  </a:ext>
                </a:extLst>
              </a:tr>
              <a:tr h="441382">
                <a:tc>
                  <a:txBody>
                    <a:bodyPr/>
                    <a:lstStyle/>
                    <a:p>
                      <a:r>
                        <a:rPr lang="en-US" dirty="0"/>
                        <a:t>NIAID</a:t>
                      </a:r>
                    </a:p>
                  </a:txBody>
                  <a:tcPr/>
                </a:tc>
                <a:tc>
                  <a:txBody>
                    <a:bodyPr/>
                    <a:lstStyle/>
                    <a:p>
                      <a:r>
                        <a:rPr lang="en-US" sz="1100" dirty="0"/>
                        <a:t>National Institute of Allergy and Infectious Diseases, NIH</a:t>
                      </a:r>
                    </a:p>
                  </a:txBody>
                  <a:tcPr/>
                </a:tc>
                <a:extLst>
                  <a:ext uri="{0D108BD9-81ED-4DB2-BD59-A6C34878D82A}">
                    <a16:rowId xmlns:a16="http://schemas.microsoft.com/office/drawing/2014/main" val="1672496472"/>
                  </a:ext>
                </a:extLst>
              </a:tr>
              <a:tr h="383582">
                <a:tc>
                  <a:txBody>
                    <a:bodyPr/>
                    <a:lstStyle/>
                    <a:p>
                      <a:r>
                        <a:rPr lang="en-US" dirty="0"/>
                        <a:t>NPC</a:t>
                      </a:r>
                    </a:p>
                  </a:txBody>
                  <a:tcPr/>
                </a:tc>
                <a:tc>
                  <a:txBody>
                    <a:bodyPr/>
                    <a:lstStyle/>
                    <a:p>
                      <a:r>
                        <a:rPr lang="en-US" sz="1100" kern="1200" dirty="0">
                          <a:solidFill>
                            <a:schemeClr val="dk1"/>
                          </a:solidFill>
                          <a:latin typeface="+mn-lt"/>
                          <a:ea typeface="+mn-ea"/>
                          <a:cs typeface="+mn-cs"/>
                        </a:rPr>
                        <a:t>Non-profit corporation</a:t>
                      </a:r>
                    </a:p>
                  </a:txBody>
                  <a:tcPr/>
                </a:tc>
                <a:extLst>
                  <a:ext uri="{0D108BD9-81ED-4DB2-BD59-A6C34878D82A}">
                    <a16:rowId xmlns:a16="http://schemas.microsoft.com/office/drawing/2014/main" val="4164589464"/>
                  </a:ext>
                </a:extLst>
              </a:tr>
              <a:tr h="383582">
                <a:tc>
                  <a:txBody>
                    <a:bodyPr/>
                    <a:lstStyle/>
                    <a:p>
                      <a:r>
                        <a:rPr lang="en-US" dirty="0"/>
                        <a:t>OWS</a:t>
                      </a:r>
                    </a:p>
                  </a:txBody>
                  <a:tcPr/>
                </a:tc>
                <a:tc>
                  <a:txBody>
                    <a:bodyPr/>
                    <a:lstStyle/>
                    <a:p>
                      <a:r>
                        <a:rPr lang="en-US" sz="1100" dirty="0"/>
                        <a:t>Operation Warp Speed</a:t>
                      </a:r>
                    </a:p>
                  </a:txBody>
                  <a:tcPr/>
                </a:tc>
                <a:extLst>
                  <a:ext uri="{0D108BD9-81ED-4DB2-BD59-A6C34878D82A}">
                    <a16:rowId xmlns:a16="http://schemas.microsoft.com/office/drawing/2014/main" val="633926179"/>
                  </a:ext>
                </a:extLst>
              </a:tr>
              <a:tr h="383582">
                <a:tc>
                  <a:txBody>
                    <a:bodyPr/>
                    <a:lstStyle/>
                    <a:p>
                      <a:r>
                        <a:rPr lang="en-US" dirty="0"/>
                        <a:t>SCC </a:t>
                      </a:r>
                    </a:p>
                  </a:txBody>
                  <a:tcPr/>
                </a:tc>
                <a:tc>
                  <a:txBody>
                    <a:bodyPr/>
                    <a:lstStyle/>
                    <a:p>
                      <a:r>
                        <a:rPr lang="en-US" sz="1100" kern="1200" dirty="0">
                          <a:solidFill>
                            <a:schemeClr val="dk1"/>
                          </a:solidFill>
                          <a:latin typeface="+mn-lt"/>
                          <a:ea typeface="+mn-ea"/>
                          <a:cs typeface="+mn-cs"/>
                        </a:rPr>
                        <a:t>Site Coordinating Center</a:t>
                      </a:r>
                    </a:p>
                  </a:txBody>
                  <a:tcPr/>
                </a:tc>
                <a:extLst>
                  <a:ext uri="{0D108BD9-81ED-4DB2-BD59-A6C34878D82A}">
                    <a16:rowId xmlns:a16="http://schemas.microsoft.com/office/drawing/2014/main" val="2338403080"/>
                  </a:ext>
                </a:extLst>
              </a:tr>
              <a:tr h="441382">
                <a:tc>
                  <a:txBody>
                    <a:bodyPr/>
                    <a:lstStyle/>
                    <a:p>
                      <a:r>
                        <a:rPr lang="en-US" dirty="0"/>
                        <a:t>TICO</a:t>
                      </a:r>
                    </a:p>
                  </a:txBody>
                  <a:tcPr/>
                </a:tc>
                <a:tc>
                  <a:txBody>
                    <a:bodyPr/>
                    <a:lstStyle/>
                    <a:p>
                      <a:r>
                        <a:rPr lang="en-US" sz="1100" kern="1200" dirty="0">
                          <a:solidFill>
                            <a:schemeClr val="dk1"/>
                          </a:solidFill>
                          <a:latin typeface="+mn-lt"/>
                          <a:ea typeface="+mn-ea"/>
                          <a:cs typeface="+mn-cs"/>
                        </a:rPr>
                        <a:t>Therapeutics for Inpatients with COVID-19 (</a:t>
                      </a:r>
                      <a:r>
                        <a:rPr lang="en-US" sz="1100" kern="1200">
                          <a:solidFill>
                            <a:schemeClr val="dk1"/>
                          </a:solidFill>
                          <a:latin typeface="+mn-lt"/>
                          <a:ea typeface="+mn-ea"/>
                          <a:cs typeface="+mn-cs"/>
                        </a:rPr>
                        <a:t>aka ACTIV-3)</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4289951072"/>
                  </a:ext>
                </a:extLst>
              </a:tr>
              <a:tr h="788182">
                <a:tc>
                  <a:txBody>
                    <a:bodyPr/>
                    <a:lstStyle/>
                    <a:p>
                      <a:r>
                        <a:rPr lang="en-US" dirty="0"/>
                        <a:t>VA CSP SCC</a:t>
                      </a:r>
                    </a:p>
                  </a:txBody>
                  <a:tcPr/>
                </a:tc>
                <a:tc>
                  <a:txBody>
                    <a:bodyPr/>
                    <a:lstStyle/>
                    <a:p>
                      <a:r>
                        <a:rPr lang="en-US" sz="1100" kern="1200" dirty="0">
                          <a:solidFill>
                            <a:schemeClr val="dk1"/>
                          </a:solidFill>
                          <a:latin typeface="+mn-lt"/>
                          <a:ea typeface="+mn-ea"/>
                          <a:cs typeface="+mn-cs"/>
                        </a:rPr>
                        <a:t>VA Cooperative Studies Center Site Coordinating Center at Perry Point—VA’s center for ACTIV and INSIGHT studies</a:t>
                      </a:r>
                    </a:p>
                  </a:txBody>
                  <a:tcPr/>
                </a:tc>
                <a:extLst>
                  <a:ext uri="{0D108BD9-81ED-4DB2-BD59-A6C34878D82A}">
                    <a16:rowId xmlns:a16="http://schemas.microsoft.com/office/drawing/2014/main" val="2122660296"/>
                  </a:ext>
                </a:extLst>
              </a:tr>
            </a:tbl>
          </a:graphicData>
        </a:graphic>
      </p:graphicFrame>
    </p:spTree>
    <p:extLst>
      <p:ext uri="{BB962C8B-B14F-4D97-AF65-F5344CB8AC3E}">
        <p14:creationId xmlns:p14="http://schemas.microsoft.com/office/powerpoint/2010/main" val="331108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87B8-B780-40F5-96E7-785EA7A30EFE}"/>
              </a:ext>
            </a:extLst>
          </p:cNvPr>
          <p:cNvSpPr>
            <a:spLocks noGrp="1"/>
          </p:cNvSpPr>
          <p:nvPr>
            <p:ph type="title"/>
          </p:nvPr>
        </p:nvSpPr>
        <p:spPr>
          <a:xfrm>
            <a:off x="312821" y="312821"/>
            <a:ext cx="8229600" cy="575337"/>
          </a:xfrm>
        </p:spPr>
        <p:txBody>
          <a:bodyPr>
            <a:normAutofit/>
          </a:bodyPr>
          <a:lstStyle/>
          <a:p>
            <a:r>
              <a:rPr lang="en-US" dirty="0"/>
              <a:t>ACTIV-3:  STEPS TO REGISTRATION/ACTIVATION</a:t>
            </a:r>
          </a:p>
        </p:txBody>
      </p:sp>
      <p:sp>
        <p:nvSpPr>
          <p:cNvPr id="3" name="Content Placeholder 2">
            <a:extLst>
              <a:ext uri="{FF2B5EF4-FFF2-40B4-BE49-F238E27FC236}">
                <a16:creationId xmlns:a16="http://schemas.microsoft.com/office/drawing/2014/main" id="{89240E8D-8D14-43B0-9DBB-7DD12689EBA0}"/>
              </a:ext>
            </a:extLst>
          </p:cNvPr>
          <p:cNvSpPr>
            <a:spLocks noGrp="1"/>
          </p:cNvSpPr>
          <p:nvPr>
            <p:ph idx="1"/>
          </p:nvPr>
        </p:nvSpPr>
        <p:spPr>
          <a:xfrm>
            <a:off x="457200" y="1317812"/>
            <a:ext cx="8229600" cy="4549151"/>
          </a:xfrm>
        </p:spPr>
        <p:txBody>
          <a:bodyPr>
            <a:normAutofit lnSpcReduction="10000"/>
          </a:bodyPr>
          <a:lstStyle/>
          <a:p>
            <a:pPr marL="457200" indent="-457200">
              <a:buAutoNum type="arabicPeriod"/>
            </a:pPr>
            <a:r>
              <a:rPr lang="en-US" dirty="0"/>
              <a:t>Communicate interest to ORD:  </a:t>
            </a:r>
            <a:r>
              <a:rPr lang="en-US" dirty="0">
                <a:hlinkClick r:id="rId3"/>
              </a:rPr>
              <a:t>ORDCOVID19@va.gov</a:t>
            </a:r>
            <a:endParaRPr lang="en-US" dirty="0"/>
          </a:p>
          <a:p>
            <a:pPr marL="400050" lvl="1" indent="0">
              <a:buNone/>
            </a:pPr>
            <a:r>
              <a:rPr lang="en-US" dirty="0"/>
              <a:t> a. may require completed ACTIV Survey</a:t>
            </a:r>
          </a:p>
          <a:p>
            <a:pPr marL="457200" indent="-457200">
              <a:buAutoNum type="arabicPeriod"/>
            </a:pPr>
            <a:r>
              <a:rPr lang="en-US" dirty="0"/>
              <a:t>Develop Registration Plan w/VA CSP SCC                     </a:t>
            </a:r>
            <a:r>
              <a:rPr lang="en-US" sz="1800" dirty="0"/>
              <a:t>(instructions, templates, timelines) </a:t>
            </a:r>
          </a:p>
          <a:p>
            <a:pPr marL="457200" indent="-457200">
              <a:buAutoNum type="arabicPeriod"/>
            </a:pPr>
            <a:r>
              <a:rPr lang="en-US" dirty="0"/>
              <a:t>Attend routine Investigator calls— Weds at 10 am EDT </a:t>
            </a:r>
          </a:p>
          <a:p>
            <a:pPr marL="457200" indent="-457200">
              <a:buAutoNum type="arabicPeriod" startAt="4"/>
            </a:pPr>
            <a:r>
              <a:rPr lang="en-US" dirty="0"/>
              <a:t>Use HUDDLE to post required forms &amp; protocol approvals</a:t>
            </a:r>
          </a:p>
          <a:p>
            <a:pPr marL="457200" indent="-457200">
              <a:buAutoNum type="arabicPeriod" startAt="4"/>
            </a:pPr>
            <a:r>
              <a:rPr lang="en-US" dirty="0"/>
              <a:t>Complete required Protocol Training </a:t>
            </a:r>
          </a:p>
          <a:p>
            <a:pPr marL="457200" indent="-457200">
              <a:buAutoNum type="arabicPeriod" startAt="4"/>
            </a:pPr>
            <a:r>
              <a:rPr lang="en-US" dirty="0"/>
              <a:t>Get approval of Pharmacy Plan &amp; complete virtual visit</a:t>
            </a:r>
          </a:p>
          <a:p>
            <a:pPr marL="457200" indent="-457200">
              <a:buFont typeface="+mj-lt"/>
              <a:buAutoNum type="arabicPeriod" startAt="5"/>
            </a:pPr>
            <a:r>
              <a:rPr lang="en-US" dirty="0"/>
              <a:t>Receive study supplies</a:t>
            </a:r>
          </a:p>
          <a:p>
            <a:pPr marL="457200" indent="-457200">
              <a:buFont typeface="+mj-lt"/>
              <a:buAutoNum type="arabicPeriod" startAt="5"/>
            </a:pPr>
            <a:r>
              <a:rPr lang="en-US" dirty="0"/>
              <a:t>Get site registration completion and activation approval from INSIGHT</a:t>
            </a:r>
          </a:p>
          <a:p>
            <a:pPr marL="457200" indent="-457200">
              <a:buAutoNum type="arabicPeriod" startAt="5"/>
            </a:pPr>
            <a:endParaRPr lang="en-US" dirty="0"/>
          </a:p>
        </p:txBody>
      </p:sp>
    </p:spTree>
    <p:extLst>
      <p:ext uri="{BB962C8B-B14F-4D97-AF65-F5344CB8AC3E}">
        <p14:creationId xmlns:p14="http://schemas.microsoft.com/office/powerpoint/2010/main" val="3216500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A36B-8664-49AB-9801-095637294AAC}"/>
              </a:ext>
            </a:extLst>
          </p:cNvPr>
          <p:cNvSpPr>
            <a:spLocks noGrp="1"/>
          </p:cNvSpPr>
          <p:nvPr>
            <p:ph type="title"/>
          </p:nvPr>
        </p:nvSpPr>
        <p:spPr>
          <a:xfrm>
            <a:off x="310205" y="363867"/>
            <a:ext cx="8229600" cy="479330"/>
          </a:xfrm>
        </p:spPr>
        <p:txBody>
          <a:bodyPr>
            <a:normAutofit fontScale="90000"/>
          </a:bodyPr>
          <a:lstStyle/>
          <a:p>
            <a:r>
              <a:rPr lang="en-US" dirty="0"/>
              <a:t>ACTIV-3: SITE REGISTRATION/ACTIVATION PROCESS</a:t>
            </a:r>
          </a:p>
        </p:txBody>
      </p:sp>
      <p:pic>
        <p:nvPicPr>
          <p:cNvPr id="3074" name="Picture 2" descr="Huddle (software) - Wikipedia">
            <a:extLst>
              <a:ext uri="{FF2B5EF4-FFF2-40B4-BE49-F238E27FC236}">
                <a16:creationId xmlns:a16="http://schemas.microsoft.com/office/drawing/2014/main" id="{2CF4AFAE-A90D-458F-B956-7A06BE9871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1068" y="2136122"/>
            <a:ext cx="322897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6319890-E58E-4B93-BAF7-1EC84593528F}"/>
              </a:ext>
            </a:extLst>
          </p:cNvPr>
          <p:cNvPicPr>
            <a:picLocks noChangeAspect="1"/>
          </p:cNvPicPr>
          <p:nvPr/>
        </p:nvPicPr>
        <p:blipFill>
          <a:blip r:embed="rId3">
            <a:duotone>
              <a:schemeClr val="accent1">
                <a:shade val="45000"/>
                <a:satMod val="135000"/>
              </a:schemeClr>
              <a:prstClr val="white"/>
            </a:duotone>
          </a:blip>
          <a:stretch>
            <a:fillRect/>
          </a:stretch>
        </p:blipFill>
        <p:spPr>
          <a:xfrm>
            <a:off x="264978" y="1074071"/>
            <a:ext cx="1849913" cy="1849913"/>
          </a:xfrm>
          <a:prstGeom prst="rect">
            <a:avLst/>
          </a:prstGeom>
        </p:spPr>
      </p:pic>
      <p:pic>
        <p:nvPicPr>
          <p:cNvPr id="5" name="Picture 4">
            <a:extLst>
              <a:ext uri="{FF2B5EF4-FFF2-40B4-BE49-F238E27FC236}">
                <a16:creationId xmlns:a16="http://schemas.microsoft.com/office/drawing/2014/main" id="{AA752945-D257-4B5E-9A85-A7F3D0DCECF3}"/>
              </a:ext>
            </a:extLst>
          </p:cNvPr>
          <p:cNvPicPr>
            <a:picLocks noChangeAspect="1"/>
          </p:cNvPicPr>
          <p:nvPr/>
        </p:nvPicPr>
        <p:blipFill>
          <a:blip r:embed="rId4"/>
          <a:stretch>
            <a:fillRect/>
          </a:stretch>
        </p:blipFill>
        <p:spPr>
          <a:xfrm>
            <a:off x="493586" y="2552523"/>
            <a:ext cx="1392699" cy="1392699"/>
          </a:xfrm>
          <a:prstGeom prst="rect">
            <a:avLst/>
          </a:prstGeom>
        </p:spPr>
      </p:pic>
      <p:pic>
        <p:nvPicPr>
          <p:cNvPr id="7" name="Picture 6">
            <a:extLst>
              <a:ext uri="{FF2B5EF4-FFF2-40B4-BE49-F238E27FC236}">
                <a16:creationId xmlns:a16="http://schemas.microsoft.com/office/drawing/2014/main" id="{5EA05AEC-2EB1-45A7-BFA3-F1F86B683C0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942680" y="1498985"/>
            <a:ext cx="2431590" cy="2707170"/>
          </a:xfrm>
          <a:prstGeom prst="rect">
            <a:avLst/>
          </a:prstGeom>
        </p:spPr>
      </p:pic>
      <p:sp>
        <p:nvSpPr>
          <p:cNvPr id="8" name="Arrow: Right 7">
            <a:extLst>
              <a:ext uri="{FF2B5EF4-FFF2-40B4-BE49-F238E27FC236}">
                <a16:creationId xmlns:a16="http://schemas.microsoft.com/office/drawing/2014/main" id="{5DE96BF5-BD06-43FA-9D83-D546E13E808B}"/>
              </a:ext>
            </a:extLst>
          </p:cNvPr>
          <p:cNvSpPr/>
          <p:nvPr/>
        </p:nvSpPr>
        <p:spPr>
          <a:xfrm>
            <a:off x="2372393" y="2721912"/>
            <a:ext cx="985838" cy="3286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1011E1E-E8ED-4AAE-A2EC-47E4107B92A5}"/>
              </a:ext>
            </a:extLst>
          </p:cNvPr>
          <p:cNvPicPr>
            <a:picLocks noChangeAspect="1"/>
          </p:cNvPicPr>
          <p:nvPr/>
        </p:nvPicPr>
        <p:blipFill>
          <a:blip r:embed="rId6"/>
          <a:stretch>
            <a:fillRect/>
          </a:stretch>
        </p:blipFill>
        <p:spPr>
          <a:xfrm>
            <a:off x="6145295" y="2663694"/>
            <a:ext cx="1085182" cy="445047"/>
          </a:xfrm>
          <a:prstGeom prst="rect">
            <a:avLst/>
          </a:prstGeom>
        </p:spPr>
      </p:pic>
      <p:pic>
        <p:nvPicPr>
          <p:cNvPr id="10" name="Picture 9">
            <a:extLst>
              <a:ext uri="{FF2B5EF4-FFF2-40B4-BE49-F238E27FC236}">
                <a16:creationId xmlns:a16="http://schemas.microsoft.com/office/drawing/2014/main" id="{1A6F7775-E160-46F8-85E9-96B9591849B0}"/>
              </a:ext>
            </a:extLst>
          </p:cNvPr>
          <p:cNvPicPr>
            <a:picLocks noChangeAspect="1"/>
          </p:cNvPicPr>
          <p:nvPr/>
        </p:nvPicPr>
        <p:blipFill rotWithShape="1">
          <a:blip r:embed="rId7"/>
          <a:srcRect l="9343" t="12707" r="742" b="16645"/>
          <a:stretch/>
        </p:blipFill>
        <p:spPr>
          <a:xfrm>
            <a:off x="140238" y="4048227"/>
            <a:ext cx="2232155" cy="1891909"/>
          </a:xfrm>
          <a:prstGeom prst="rect">
            <a:avLst/>
          </a:prstGeom>
        </p:spPr>
      </p:pic>
      <p:pic>
        <p:nvPicPr>
          <p:cNvPr id="11" name="Picture 10">
            <a:extLst>
              <a:ext uri="{FF2B5EF4-FFF2-40B4-BE49-F238E27FC236}">
                <a16:creationId xmlns:a16="http://schemas.microsoft.com/office/drawing/2014/main" id="{2D558AC4-F500-40BD-AB33-AE9D981F267D}"/>
              </a:ext>
            </a:extLst>
          </p:cNvPr>
          <p:cNvPicPr>
            <a:picLocks noChangeAspect="1"/>
          </p:cNvPicPr>
          <p:nvPr/>
        </p:nvPicPr>
        <p:blipFill>
          <a:blip r:embed="rId8">
            <a:clrChange>
              <a:clrFrom>
                <a:srgbClr val="000000"/>
              </a:clrFrom>
              <a:clrTo>
                <a:srgbClr val="000000">
                  <a:alpha val="0"/>
                </a:srgbClr>
              </a:clrTo>
            </a:clrChange>
          </a:blip>
          <a:stretch>
            <a:fillRect/>
          </a:stretch>
        </p:blipFill>
        <p:spPr>
          <a:xfrm>
            <a:off x="7691757" y="4291953"/>
            <a:ext cx="1312005" cy="1312005"/>
          </a:xfrm>
          <a:prstGeom prst="rect">
            <a:avLst/>
          </a:prstGeom>
        </p:spPr>
      </p:pic>
      <p:pic>
        <p:nvPicPr>
          <p:cNvPr id="12" name="Picture 11">
            <a:extLst>
              <a:ext uri="{FF2B5EF4-FFF2-40B4-BE49-F238E27FC236}">
                <a16:creationId xmlns:a16="http://schemas.microsoft.com/office/drawing/2014/main" id="{9E1866AB-56A9-4216-B7C9-9AEC838859F0}"/>
              </a:ext>
            </a:extLst>
          </p:cNvPr>
          <p:cNvPicPr>
            <a:picLocks noChangeAspect="1"/>
          </p:cNvPicPr>
          <p:nvPr/>
        </p:nvPicPr>
        <p:blipFill>
          <a:blip r:embed="rId9"/>
          <a:stretch>
            <a:fillRect/>
          </a:stretch>
        </p:blipFill>
        <p:spPr>
          <a:xfrm>
            <a:off x="4063774" y="4206155"/>
            <a:ext cx="1503561" cy="1483602"/>
          </a:xfrm>
          <a:prstGeom prst="rect">
            <a:avLst/>
          </a:prstGeom>
        </p:spPr>
      </p:pic>
    </p:spTree>
    <p:extLst>
      <p:ext uri="{BB962C8B-B14F-4D97-AF65-F5344CB8AC3E}">
        <p14:creationId xmlns:p14="http://schemas.microsoft.com/office/powerpoint/2010/main" val="181541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61D2E09-F2BA-4B80-B6E3-8FB84305899B}"/>
              </a:ext>
            </a:extLst>
          </p:cNvPr>
          <p:cNvSpPr txBox="1">
            <a:spLocks/>
          </p:cNvSpPr>
          <p:nvPr/>
        </p:nvSpPr>
        <p:spPr>
          <a:xfrm>
            <a:off x="4816291" y="1024099"/>
            <a:ext cx="3574748" cy="10905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defRPr/>
            </a:pPr>
            <a:endParaRPr lang="en-US" sz="2700" b="1" dirty="0">
              <a:solidFill>
                <a:srgbClr val="000000"/>
              </a:solidFill>
            </a:endParaRPr>
          </a:p>
        </p:txBody>
      </p:sp>
      <p:sp>
        <p:nvSpPr>
          <p:cNvPr id="10" name="Content Placeholder 9">
            <a:extLst>
              <a:ext uri="{FF2B5EF4-FFF2-40B4-BE49-F238E27FC236}">
                <a16:creationId xmlns:a16="http://schemas.microsoft.com/office/drawing/2014/main" id="{AEC37BB9-DBDC-4195-BDA1-4269F6B8128F}"/>
              </a:ext>
            </a:extLst>
          </p:cNvPr>
          <p:cNvSpPr>
            <a:spLocks noGrp="1"/>
          </p:cNvSpPr>
          <p:nvPr>
            <p:ph idx="1"/>
          </p:nvPr>
        </p:nvSpPr>
        <p:spPr>
          <a:xfrm>
            <a:off x="457664" y="1987591"/>
            <a:ext cx="4802313" cy="3667252"/>
          </a:xfrm>
          <a:prstGeom prst="rect">
            <a:avLst/>
          </a:prstGeom>
        </p:spPr>
        <p:txBody>
          <a:bodyPr vert="horz" lIns="68580" tIns="34290" rIns="68580" bIns="34290" rtlCol="0" anchor="t">
            <a:normAutofit/>
          </a:bodyPr>
          <a:lstStyle/>
          <a:p>
            <a:pPr marL="0" indent="0">
              <a:buNone/>
            </a:pPr>
            <a:r>
              <a:rPr lang="en-US" b="1" dirty="0">
                <a:solidFill>
                  <a:srgbClr val="000000"/>
                </a:solidFill>
              </a:rPr>
              <a:t>Key Personnel – Identify ASAP</a:t>
            </a:r>
          </a:p>
          <a:p>
            <a:r>
              <a:rPr lang="en-US" sz="1800" dirty="0">
                <a:solidFill>
                  <a:srgbClr val="000000"/>
                </a:solidFill>
              </a:rPr>
              <a:t>Principal Investigator / Site Leader</a:t>
            </a:r>
          </a:p>
          <a:p>
            <a:r>
              <a:rPr lang="en-US" sz="1800" dirty="0">
                <a:solidFill>
                  <a:srgbClr val="000000"/>
                </a:solidFill>
              </a:rPr>
              <a:t>Site Coordinator</a:t>
            </a:r>
          </a:p>
          <a:p>
            <a:r>
              <a:rPr lang="en-US" sz="1800" dirty="0">
                <a:solidFill>
                  <a:srgbClr val="000000"/>
                </a:solidFill>
              </a:rPr>
              <a:t>Pharmacist*</a:t>
            </a:r>
          </a:p>
          <a:p>
            <a:pPr marL="0" indent="0">
              <a:buNone/>
            </a:pPr>
            <a:endParaRPr lang="en-US" sz="1500" dirty="0">
              <a:solidFill>
                <a:srgbClr val="000000"/>
              </a:solidFill>
            </a:endParaRPr>
          </a:p>
        </p:txBody>
      </p:sp>
      <p:sp>
        <p:nvSpPr>
          <p:cNvPr id="3" name="TextBox 2">
            <a:extLst>
              <a:ext uri="{FF2B5EF4-FFF2-40B4-BE49-F238E27FC236}">
                <a16:creationId xmlns:a16="http://schemas.microsoft.com/office/drawing/2014/main" id="{D1D8AA75-D026-4CA8-BC43-3369B8D5D6F9}"/>
              </a:ext>
            </a:extLst>
          </p:cNvPr>
          <p:cNvSpPr txBox="1"/>
          <p:nvPr/>
        </p:nvSpPr>
        <p:spPr>
          <a:xfrm>
            <a:off x="253746" y="1247155"/>
            <a:ext cx="8585454" cy="646331"/>
          </a:xfrm>
          <a:prstGeom prst="rect">
            <a:avLst/>
          </a:prstGeom>
          <a:noFill/>
        </p:spPr>
        <p:txBody>
          <a:bodyPr wrap="square" rtlCol="0">
            <a:spAutoFit/>
          </a:bodyPr>
          <a:lstStyle/>
          <a:p>
            <a:r>
              <a:rPr lang="en-US" sz="3600" b="1" dirty="0">
                <a:solidFill>
                  <a:schemeClr val="tx2">
                    <a:lumMod val="75000"/>
                  </a:schemeClr>
                </a:solidFill>
              </a:rPr>
              <a:t>Personnel</a:t>
            </a:r>
          </a:p>
        </p:txBody>
      </p:sp>
      <p:sp>
        <p:nvSpPr>
          <p:cNvPr id="6" name="Content Placeholder 9">
            <a:extLst>
              <a:ext uri="{FF2B5EF4-FFF2-40B4-BE49-F238E27FC236}">
                <a16:creationId xmlns:a16="http://schemas.microsoft.com/office/drawing/2014/main" id="{AEC37BB9-DBDC-4195-BDA1-4269F6B8128F}"/>
              </a:ext>
            </a:extLst>
          </p:cNvPr>
          <p:cNvSpPr txBox="1">
            <a:spLocks/>
          </p:cNvSpPr>
          <p:nvPr/>
        </p:nvSpPr>
        <p:spPr>
          <a:xfrm>
            <a:off x="457664" y="3559906"/>
            <a:ext cx="3736727" cy="2299473"/>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rgbClr val="000000"/>
                </a:solidFill>
              </a:rPr>
              <a:t>Supporting Personnel</a:t>
            </a:r>
            <a:endParaRPr lang="en-US" sz="1800" dirty="0">
              <a:solidFill>
                <a:srgbClr val="000000"/>
              </a:solidFill>
            </a:endParaRPr>
          </a:p>
          <a:p>
            <a:r>
              <a:rPr lang="en-US" sz="1800" dirty="0">
                <a:solidFill>
                  <a:srgbClr val="000000"/>
                </a:solidFill>
              </a:rPr>
              <a:t>Sub-Investigator(s)</a:t>
            </a:r>
          </a:p>
          <a:p>
            <a:r>
              <a:rPr lang="en-US" sz="1800" dirty="0">
                <a:solidFill>
                  <a:srgbClr val="000000"/>
                </a:solidFill>
              </a:rPr>
              <a:t>Back-up Pharmacists</a:t>
            </a:r>
          </a:p>
          <a:p>
            <a:r>
              <a:rPr lang="en-US" sz="1800" dirty="0">
                <a:solidFill>
                  <a:srgbClr val="000000"/>
                </a:solidFill>
              </a:rPr>
              <a:t>Research Assistants/Technicians</a:t>
            </a:r>
          </a:p>
          <a:p>
            <a:r>
              <a:rPr lang="en-US" sz="1800" dirty="0">
                <a:solidFill>
                  <a:srgbClr val="000000"/>
                </a:solidFill>
              </a:rPr>
              <a:t>Regulatory Support</a:t>
            </a:r>
          </a:p>
          <a:p>
            <a:pPr marL="0" indent="0">
              <a:buFont typeface="Arial"/>
              <a:buNone/>
            </a:pPr>
            <a:endParaRPr lang="en-US" sz="1500" dirty="0">
              <a:solidFill>
                <a:srgbClr val="000000"/>
              </a:solidFill>
            </a:endParaRPr>
          </a:p>
        </p:txBody>
      </p:sp>
      <p:sp>
        <p:nvSpPr>
          <p:cNvPr id="7" name="Title 1">
            <a:extLst>
              <a:ext uri="{FF2B5EF4-FFF2-40B4-BE49-F238E27FC236}">
                <a16:creationId xmlns:a16="http://schemas.microsoft.com/office/drawing/2014/main" id="{260F5BC9-01ED-4E6B-A093-BC778C8DC02C}"/>
              </a:ext>
            </a:extLst>
          </p:cNvPr>
          <p:cNvSpPr>
            <a:spLocks noGrp="1"/>
          </p:cNvSpPr>
          <p:nvPr>
            <p:ph type="title"/>
          </p:nvPr>
        </p:nvSpPr>
        <p:spPr>
          <a:xfrm>
            <a:off x="310205" y="363867"/>
            <a:ext cx="8229600" cy="479330"/>
          </a:xfrm>
        </p:spPr>
        <p:txBody>
          <a:bodyPr>
            <a:normAutofit fontScale="90000"/>
          </a:bodyPr>
          <a:lstStyle/>
          <a:p>
            <a:r>
              <a:rPr lang="en-US" dirty="0"/>
              <a:t>ACTIV-3: SITE REGISTRATION/ACTIVATION PROCESS</a:t>
            </a:r>
          </a:p>
        </p:txBody>
      </p:sp>
    </p:spTree>
    <p:extLst>
      <p:ext uri="{BB962C8B-B14F-4D97-AF65-F5344CB8AC3E}">
        <p14:creationId xmlns:p14="http://schemas.microsoft.com/office/powerpoint/2010/main" val="358645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61D2E09-F2BA-4B80-B6E3-8FB84305899B}"/>
              </a:ext>
            </a:extLst>
          </p:cNvPr>
          <p:cNvSpPr txBox="1">
            <a:spLocks/>
          </p:cNvSpPr>
          <p:nvPr/>
        </p:nvSpPr>
        <p:spPr>
          <a:xfrm>
            <a:off x="4816291" y="1024099"/>
            <a:ext cx="3574748" cy="10905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defRPr/>
            </a:pPr>
            <a:endParaRPr lang="en-US" sz="2700" b="1" dirty="0">
              <a:solidFill>
                <a:srgbClr val="000000"/>
              </a:solidFill>
            </a:endParaRPr>
          </a:p>
        </p:txBody>
      </p:sp>
      <p:sp>
        <p:nvSpPr>
          <p:cNvPr id="10" name="Content Placeholder 9">
            <a:extLst>
              <a:ext uri="{FF2B5EF4-FFF2-40B4-BE49-F238E27FC236}">
                <a16:creationId xmlns:a16="http://schemas.microsoft.com/office/drawing/2014/main" id="{AEC37BB9-DBDC-4195-BDA1-4269F6B8128F}"/>
              </a:ext>
            </a:extLst>
          </p:cNvPr>
          <p:cNvSpPr>
            <a:spLocks noGrp="1"/>
          </p:cNvSpPr>
          <p:nvPr>
            <p:ph idx="1"/>
          </p:nvPr>
        </p:nvSpPr>
        <p:spPr>
          <a:xfrm>
            <a:off x="457664" y="1987591"/>
            <a:ext cx="4802313" cy="3988094"/>
          </a:xfrm>
          <a:prstGeom prst="rect">
            <a:avLst/>
          </a:prstGeom>
        </p:spPr>
        <p:txBody>
          <a:bodyPr vert="horz" lIns="68580" tIns="34290" rIns="68580" bIns="34290" rtlCol="0" anchor="t">
            <a:normAutofit/>
          </a:bodyPr>
          <a:lstStyle/>
          <a:p>
            <a:pPr marL="0" indent="0">
              <a:buNone/>
            </a:pPr>
            <a:r>
              <a:rPr lang="en-US" b="1" dirty="0">
                <a:solidFill>
                  <a:srgbClr val="000000"/>
                </a:solidFill>
              </a:rPr>
              <a:t>Training</a:t>
            </a:r>
          </a:p>
          <a:p>
            <a:r>
              <a:rPr lang="en-US" sz="1800" dirty="0">
                <a:solidFill>
                  <a:srgbClr val="000000"/>
                </a:solidFill>
              </a:rPr>
              <a:t>Human Subjects Protection (HSP)</a:t>
            </a:r>
          </a:p>
          <a:p>
            <a:r>
              <a:rPr lang="en-US" sz="1800" dirty="0">
                <a:solidFill>
                  <a:srgbClr val="000000"/>
                </a:solidFill>
              </a:rPr>
              <a:t>Good Clinical Practices (GCP)</a:t>
            </a:r>
          </a:p>
          <a:p>
            <a:r>
              <a:rPr lang="en-US" sz="1800" dirty="0">
                <a:solidFill>
                  <a:srgbClr val="000000"/>
                </a:solidFill>
              </a:rPr>
              <a:t>Protocol Training </a:t>
            </a:r>
          </a:p>
          <a:p>
            <a:r>
              <a:rPr lang="en-US" sz="1800" dirty="0">
                <a:solidFill>
                  <a:srgbClr val="000000"/>
                </a:solidFill>
              </a:rPr>
              <a:t>Weekly Investigators’ Meetings</a:t>
            </a:r>
          </a:p>
          <a:p>
            <a:pPr marL="0" indent="0">
              <a:buNone/>
            </a:pPr>
            <a:endParaRPr lang="en-US" sz="1800" dirty="0">
              <a:solidFill>
                <a:srgbClr val="000000"/>
              </a:solidFill>
            </a:endParaRPr>
          </a:p>
          <a:p>
            <a:pPr marL="0" indent="0">
              <a:buNone/>
            </a:pPr>
            <a:endParaRPr lang="en-US" sz="1500" dirty="0">
              <a:solidFill>
                <a:srgbClr val="000000"/>
              </a:solidFill>
            </a:endParaRPr>
          </a:p>
        </p:txBody>
      </p:sp>
      <p:sp>
        <p:nvSpPr>
          <p:cNvPr id="3" name="TextBox 2">
            <a:extLst>
              <a:ext uri="{FF2B5EF4-FFF2-40B4-BE49-F238E27FC236}">
                <a16:creationId xmlns:a16="http://schemas.microsoft.com/office/drawing/2014/main" id="{D1D8AA75-D026-4CA8-BC43-3369B8D5D6F9}"/>
              </a:ext>
            </a:extLst>
          </p:cNvPr>
          <p:cNvSpPr txBox="1"/>
          <p:nvPr/>
        </p:nvSpPr>
        <p:spPr>
          <a:xfrm>
            <a:off x="253746" y="1247155"/>
            <a:ext cx="8585454" cy="646331"/>
          </a:xfrm>
          <a:prstGeom prst="rect">
            <a:avLst/>
          </a:prstGeom>
          <a:noFill/>
        </p:spPr>
        <p:txBody>
          <a:bodyPr wrap="square" rtlCol="0">
            <a:spAutoFit/>
          </a:bodyPr>
          <a:lstStyle/>
          <a:p>
            <a:r>
              <a:rPr lang="en-US" sz="3600" b="1" dirty="0">
                <a:solidFill>
                  <a:schemeClr val="tx2">
                    <a:lumMod val="75000"/>
                  </a:schemeClr>
                </a:solidFill>
              </a:rPr>
              <a:t>Required Documentation, Staff</a:t>
            </a:r>
          </a:p>
        </p:txBody>
      </p:sp>
      <p:sp>
        <p:nvSpPr>
          <p:cNvPr id="6" name="Content Placeholder 9">
            <a:extLst>
              <a:ext uri="{FF2B5EF4-FFF2-40B4-BE49-F238E27FC236}">
                <a16:creationId xmlns:a16="http://schemas.microsoft.com/office/drawing/2014/main" id="{AEC37BB9-DBDC-4195-BDA1-4269F6B8128F}"/>
              </a:ext>
            </a:extLst>
          </p:cNvPr>
          <p:cNvSpPr txBox="1">
            <a:spLocks/>
          </p:cNvSpPr>
          <p:nvPr/>
        </p:nvSpPr>
        <p:spPr>
          <a:xfrm>
            <a:off x="457664" y="3559906"/>
            <a:ext cx="3736727" cy="1276789"/>
          </a:xfrm>
          <a:prstGeom prst="rect">
            <a:avLst/>
          </a:prstGeom>
        </p:spPr>
        <p:txBody>
          <a:bodyPr vert="horz" lIns="68580" tIns="34290" rIns="68580" bIns="34290" rtlCol="0" anchor="t">
            <a:normAutofit fontScale="9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000000"/>
              </a:solidFill>
            </a:endParaRPr>
          </a:p>
          <a:p>
            <a:pPr marL="0" indent="0">
              <a:buFont typeface="Arial"/>
              <a:buNone/>
            </a:pPr>
            <a:r>
              <a:rPr lang="en-US" b="1" dirty="0">
                <a:solidFill>
                  <a:srgbClr val="000000"/>
                </a:solidFill>
              </a:rPr>
              <a:t>Qualifications</a:t>
            </a:r>
            <a:endParaRPr lang="en-US" sz="1800" dirty="0">
              <a:solidFill>
                <a:srgbClr val="000000"/>
              </a:solidFill>
            </a:endParaRPr>
          </a:p>
          <a:p>
            <a:r>
              <a:rPr lang="en-US" sz="1800" dirty="0">
                <a:solidFill>
                  <a:srgbClr val="000000"/>
                </a:solidFill>
              </a:rPr>
              <a:t>CVs</a:t>
            </a:r>
          </a:p>
          <a:p>
            <a:r>
              <a:rPr lang="en-US" sz="1800" dirty="0">
                <a:solidFill>
                  <a:srgbClr val="000000"/>
                </a:solidFill>
              </a:rPr>
              <a:t>Medical Licenses</a:t>
            </a:r>
          </a:p>
          <a:p>
            <a:pPr marL="0" indent="0">
              <a:buFont typeface="Arial"/>
              <a:buNone/>
            </a:pPr>
            <a:endParaRPr lang="en-US" sz="1500" dirty="0">
              <a:solidFill>
                <a:srgbClr val="000000"/>
              </a:solidFill>
            </a:endParaRPr>
          </a:p>
        </p:txBody>
      </p:sp>
      <p:sp>
        <p:nvSpPr>
          <p:cNvPr id="7" name="Content Placeholder 9">
            <a:extLst>
              <a:ext uri="{FF2B5EF4-FFF2-40B4-BE49-F238E27FC236}">
                <a16:creationId xmlns:a16="http://schemas.microsoft.com/office/drawing/2014/main" id="{AEC37BB9-DBDC-4195-BDA1-4269F6B8128F}"/>
              </a:ext>
            </a:extLst>
          </p:cNvPr>
          <p:cNvSpPr txBox="1">
            <a:spLocks/>
          </p:cNvSpPr>
          <p:nvPr/>
        </p:nvSpPr>
        <p:spPr>
          <a:xfrm>
            <a:off x="457664" y="4698896"/>
            <a:ext cx="3736727" cy="1276789"/>
          </a:xfrm>
          <a:prstGeom prst="rect">
            <a:avLst/>
          </a:prstGeom>
        </p:spPr>
        <p:txBody>
          <a:bodyPr vert="horz" lIns="68580" tIns="34290" rIns="68580" bIns="34290" rtlCol="0" anchor="t">
            <a:normAutofit fontScale="9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000000"/>
              </a:solidFill>
            </a:endParaRPr>
          </a:p>
          <a:p>
            <a:pPr marL="0" indent="0">
              <a:buFont typeface="Arial"/>
              <a:buNone/>
            </a:pPr>
            <a:r>
              <a:rPr lang="en-US" b="1" dirty="0">
                <a:solidFill>
                  <a:srgbClr val="000000"/>
                </a:solidFill>
              </a:rPr>
              <a:t>Agreements &amp; Disclosures</a:t>
            </a:r>
            <a:endParaRPr lang="en-US" sz="1800" dirty="0">
              <a:solidFill>
                <a:srgbClr val="000000"/>
              </a:solidFill>
            </a:endParaRPr>
          </a:p>
          <a:p>
            <a:r>
              <a:rPr lang="en-US" sz="1800" dirty="0">
                <a:solidFill>
                  <a:srgbClr val="000000"/>
                </a:solidFill>
              </a:rPr>
              <a:t>FDA Form 1572</a:t>
            </a:r>
          </a:p>
          <a:p>
            <a:r>
              <a:rPr lang="en-US" sz="1800" dirty="0">
                <a:solidFill>
                  <a:srgbClr val="000000"/>
                </a:solidFill>
              </a:rPr>
              <a:t>FCOI</a:t>
            </a:r>
          </a:p>
          <a:p>
            <a:pPr marL="0" indent="0">
              <a:buFont typeface="Arial"/>
              <a:buNone/>
            </a:pPr>
            <a:endParaRPr lang="en-US" sz="1500" dirty="0">
              <a:solidFill>
                <a:srgbClr val="000000"/>
              </a:solidFill>
            </a:endParaRPr>
          </a:p>
        </p:txBody>
      </p:sp>
      <p:pic>
        <p:nvPicPr>
          <p:cNvPr id="4" name="Picture 3"/>
          <p:cNvPicPr>
            <a:picLocks noChangeAspect="1"/>
          </p:cNvPicPr>
          <p:nvPr/>
        </p:nvPicPr>
        <p:blipFill>
          <a:blip r:embed="rId3"/>
          <a:stretch>
            <a:fillRect/>
          </a:stretch>
        </p:blipFill>
        <p:spPr>
          <a:xfrm>
            <a:off x="5228739" y="3620207"/>
            <a:ext cx="3162300" cy="1447800"/>
          </a:xfrm>
          <a:prstGeom prst="rect">
            <a:avLst/>
          </a:prstGeom>
        </p:spPr>
      </p:pic>
      <p:pic>
        <p:nvPicPr>
          <p:cNvPr id="5" name="Picture 4"/>
          <p:cNvPicPr>
            <a:picLocks noChangeAspect="1"/>
          </p:cNvPicPr>
          <p:nvPr/>
        </p:nvPicPr>
        <p:blipFill rotWithShape="1">
          <a:blip r:embed="rId4"/>
          <a:srcRect r="72479"/>
          <a:stretch/>
        </p:blipFill>
        <p:spPr>
          <a:xfrm>
            <a:off x="7184139" y="2114637"/>
            <a:ext cx="1069524" cy="1028700"/>
          </a:xfrm>
          <a:prstGeom prst="rect">
            <a:avLst/>
          </a:prstGeom>
        </p:spPr>
      </p:pic>
      <p:sp>
        <p:nvSpPr>
          <p:cNvPr id="11" name="Title 1">
            <a:extLst>
              <a:ext uri="{FF2B5EF4-FFF2-40B4-BE49-F238E27FC236}">
                <a16:creationId xmlns:a16="http://schemas.microsoft.com/office/drawing/2014/main" id="{74EE190A-B9C7-4B6F-80B3-0D7537C5A828}"/>
              </a:ext>
            </a:extLst>
          </p:cNvPr>
          <p:cNvSpPr>
            <a:spLocks noGrp="1"/>
          </p:cNvSpPr>
          <p:nvPr>
            <p:ph type="title"/>
          </p:nvPr>
        </p:nvSpPr>
        <p:spPr>
          <a:xfrm>
            <a:off x="310205" y="363867"/>
            <a:ext cx="8229600" cy="479330"/>
          </a:xfrm>
        </p:spPr>
        <p:txBody>
          <a:bodyPr>
            <a:normAutofit fontScale="90000"/>
          </a:bodyPr>
          <a:lstStyle/>
          <a:p>
            <a:r>
              <a:rPr lang="en-US" dirty="0"/>
              <a:t>ACTIV-3: SITE REGISTRATION/ACTIVATION PROCESS</a:t>
            </a:r>
          </a:p>
        </p:txBody>
      </p:sp>
    </p:spTree>
    <p:extLst>
      <p:ext uri="{BB962C8B-B14F-4D97-AF65-F5344CB8AC3E}">
        <p14:creationId xmlns:p14="http://schemas.microsoft.com/office/powerpoint/2010/main" val="3198430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61D2E09-F2BA-4B80-B6E3-8FB84305899B}"/>
              </a:ext>
            </a:extLst>
          </p:cNvPr>
          <p:cNvSpPr txBox="1">
            <a:spLocks/>
          </p:cNvSpPr>
          <p:nvPr/>
        </p:nvSpPr>
        <p:spPr>
          <a:xfrm>
            <a:off x="4816291" y="1024099"/>
            <a:ext cx="3574748" cy="10905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defRPr/>
            </a:pPr>
            <a:endParaRPr lang="en-US" sz="2700" b="1" dirty="0">
              <a:solidFill>
                <a:srgbClr val="000000"/>
              </a:solidFill>
            </a:endParaRPr>
          </a:p>
        </p:txBody>
      </p:sp>
      <p:sp>
        <p:nvSpPr>
          <p:cNvPr id="10" name="Content Placeholder 9">
            <a:extLst>
              <a:ext uri="{FF2B5EF4-FFF2-40B4-BE49-F238E27FC236}">
                <a16:creationId xmlns:a16="http://schemas.microsoft.com/office/drawing/2014/main" id="{AEC37BB9-DBDC-4195-BDA1-4269F6B8128F}"/>
              </a:ext>
            </a:extLst>
          </p:cNvPr>
          <p:cNvSpPr>
            <a:spLocks noGrp="1"/>
          </p:cNvSpPr>
          <p:nvPr>
            <p:ph idx="1"/>
          </p:nvPr>
        </p:nvSpPr>
        <p:spPr>
          <a:xfrm>
            <a:off x="849550" y="1943593"/>
            <a:ext cx="4802313" cy="3667252"/>
          </a:xfrm>
          <a:prstGeom prst="rect">
            <a:avLst/>
          </a:prstGeom>
        </p:spPr>
        <p:txBody>
          <a:bodyPr vert="horz" lIns="68580" tIns="34290" rIns="68580" bIns="34290" rtlCol="0" anchor="t">
            <a:normAutofit/>
          </a:bodyPr>
          <a:lstStyle/>
          <a:p>
            <a:pPr marL="0" indent="0">
              <a:buNone/>
            </a:pPr>
            <a:r>
              <a:rPr lang="en-US" b="1" dirty="0">
                <a:solidFill>
                  <a:srgbClr val="000000"/>
                </a:solidFill>
              </a:rPr>
              <a:t>Logs</a:t>
            </a:r>
          </a:p>
          <a:p>
            <a:r>
              <a:rPr lang="en-US" sz="1800" dirty="0">
                <a:solidFill>
                  <a:srgbClr val="000000"/>
                </a:solidFill>
              </a:rPr>
              <a:t>Training Log</a:t>
            </a:r>
          </a:p>
          <a:p>
            <a:r>
              <a:rPr lang="en-US" sz="1800" dirty="0">
                <a:solidFill>
                  <a:srgbClr val="000000"/>
                </a:solidFill>
              </a:rPr>
              <a:t>Randomizer Log</a:t>
            </a:r>
          </a:p>
          <a:p>
            <a:r>
              <a:rPr lang="en-US" sz="1800" dirty="0">
                <a:solidFill>
                  <a:srgbClr val="000000"/>
                </a:solidFill>
              </a:rPr>
              <a:t>Delegation Log</a:t>
            </a:r>
          </a:p>
          <a:p>
            <a:pPr marL="0" indent="0">
              <a:buNone/>
            </a:pPr>
            <a:endParaRPr lang="en-US" sz="1500" dirty="0">
              <a:solidFill>
                <a:srgbClr val="000000"/>
              </a:solidFill>
            </a:endParaRPr>
          </a:p>
        </p:txBody>
      </p:sp>
      <p:sp>
        <p:nvSpPr>
          <p:cNvPr id="3" name="TextBox 2">
            <a:extLst>
              <a:ext uri="{FF2B5EF4-FFF2-40B4-BE49-F238E27FC236}">
                <a16:creationId xmlns:a16="http://schemas.microsoft.com/office/drawing/2014/main" id="{D1D8AA75-D026-4CA8-BC43-3369B8D5D6F9}"/>
              </a:ext>
            </a:extLst>
          </p:cNvPr>
          <p:cNvSpPr txBox="1"/>
          <p:nvPr/>
        </p:nvSpPr>
        <p:spPr>
          <a:xfrm>
            <a:off x="253746" y="1247155"/>
            <a:ext cx="8585454" cy="646331"/>
          </a:xfrm>
          <a:prstGeom prst="rect">
            <a:avLst/>
          </a:prstGeom>
          <a:noFill/>
        </p:spPr>
        <p:txBody>
          <a:bodyPr wrap="square" rtlCol="0">
            <a:spAutoFit/>
          </a:bodyPr>
          <a:lstStyle/>
          <a:p>
            <a:r>
              <a:rPr lang="en-US" sz="3600" b="1" dirty="0">
                <a:solidFill>
                  <a:schemeClr val="tx2">
                    <a:lumMod val="75000"/>
                  </a:schemeClr>
                </a:solidFill>
              </a:rPr>
              <a:t>Required Documentation, Site</a:t>
            </a:r>
          </a:p>
        </p:txBody>
      </p:sp>
      <p:sp>
        <p:nvSpPr>
          <p:cNvPr id="6" name="Content Placeholder 9">
            <a:extLst>
              <a:ext uri="{FF2B5EF4-FFF2-40B4-BE49-F238E27FC236}">
                <a16:creationId xmlns:a16="http://schemas.microsoft.com/office/drawing/2014/main" id="{AEC37BB9-DBDC-4195-BDA1-4269F6B8128F}"/>
              </a:ext>
            </a:extLst>
          </p:cNvPr>
          <p:cNvSpPr txBox="1">
            <a:spLocks/>
          </p:cNvSpPr>
          <p:nvPr/>
        </p:nvSpPr>
        <p:spPr>
          <a:xfrm>
            <a:off x="835835" y="3449007"/>
            <a:ext cx="3736727" cy="1276789"/>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rgbClr val="000000"/>
                </a:solidFill>
              </a:rPr>
              <a:t>Labs</a:t>
            </a:r>
            <a:endParaRPr lang="en-US" sz="1800" dirty="0">
              <a:solidFill>
                <a:srgbClr val="000000"/>
              </a:solidFill>
            </a:endParaRPr>
          </a:p>
          <a:p>
            <a:r>
              <a:rPr lang="en-US" sz="1800" dirty="0">
                <a:solidFill>
                  <a:srgbClr val="000000"/>
                </a:solidFill>
              </a:rPr>
              <a:t>Norms</a:t>
            </a:r>
          </a:p>
          <a:p>
            <a:r>
              <a:rPr lang="en-US" sz="1800" dirty="0">
                <a:solidFill>
                  <a:srgbClr val="000000"/>
                </a:solidFill>
              </a:rPr>
              <a:t>Certifications</a:t>
            </a:r>
          </a:p>
          <a:p>
            <a:pPr marL="0" indent="0">
              <a:buFont typeface="Arial"/>
              <a:buNone/>
            </a:pPr>
            <a:endParaRPr lang="en-US" sz="1500" dirty="0">
              <a:solidFill>
                <a:srgbClr val="000000"/>
              </a:solidFill>
            </a:endParaRPr>
          </a:p>
        </p:txBody>
      </p:sp>
      <p:sp>
        <p:nvSpPr>
          <p:cNvPr id="7" name="Content Placeholder 9">
            <a:extLst>
              <a:ext uri="{FF2B5EF4-FFF2-40B4-BE49-F238E27FC236}">
                <a16:creationId xmlns:a16="http://schemas.microsoft.com/office/drawing/2014/main" id="{AEC37BB9-DBDC-4195-BDA1-4269F6B8128F}"/>
              </a:ext>
            </a:extLst>
          </p:cNvPr>
          <p:cNvSpPr txBox="1">
            <a:spLocks/>
          </p:cNvSpPr>
          <p:nvPr/>
        </p:nvSpPr>
        <p:spPr>
          <a:xfrm>
            <a:off x="835835" y="4725796"/>
            <a:ext cx="3736727" cy="1276789"/>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rgbClr val="000000"/>
                </a:solidFill>
              </a:rPr>
              <a:t>Pharmacy*</a:t>
            </a:r>
            <a:endParaRPr lang="en-US" sz="1800" dirty="0">
              <a:solidFill>
                <a:srgbClr val="000000"/>
              </a:solidFill>
            </a:endParaRPr>
          </a:p>
          <a:p>
            <a:r>
              <a:rPr lang="en-US" sz="1800" dirty="0">
                <a:solidFill>
                  <a:srgbClr val="000000"/>
                </a:solidFill>
              </a:rPr>
              <a:t>Pharmacy Plan</a:t>
            </a:r>
          </a:p>
          <a:p>
            <a:r>
              <a:rPr lang="en-US" sz="1800" dirty="0">
                <a:solidFill>
                  <a:srgbClr val="000000"/>
                </a:solidFill>
              </a:rPr>
              <a:t>Virtual Visit</a:t>
            </a:r>
          </a:p>
          <a:p>
            <a:pPr marL="0" indent="0">
              <a:buFont typeface="Arial"/>
              <a:buNone/>
            </a:pPr>
            <a:endParaRPr lang="en-US" sz="1500" dirty="0">
              <a:solidFill>
                <a:srgbClr val="000000"/>
              </a:solidFill>
            </a:endParaRPr>
          </a:p>
        </p:txBody>
      </p:sp>
      <p:sp>
        <p:nvSpPr>
          <p:cNvPr id="8" name="Title 1">
            <a:extLst>
              <a:ext uri="{FF2B5EF4-FFF2-40B4-BE49-F238E27FC236}">
                <a16:creationId xmlns:a16="http://schemas.microsoft.com/office/drawing/2014/main" id="{84649D7C-3F73-48B1-9067-53B06A1FF7FA}"/>
              </a:ext>
            </a:extLst>
          </p:cNvPr>
          <p:cNvSpPr>
            <a:spLocks noGrp="1"/>
          </p:cNvSpPr>
          <p:nvPr>
            <p:ph type="title"/>
          </p:nvPr>
        </p:nvSpPr>
        <p:spPr>
          <a:xfrm>
            <a:off x="310205" y="363867"/>
            <a:ext cx="8229600" cy="479330"/>
          </a:xfrm>
        </p:spPr>
        <p:txBody>
          <a:bodyPr>
            <a:normAutofit fontScale="90000"/>
          </a:bodyPr>
          <a:lstStyle/>
          <a:p>
            <a:r>
              <a:rPr lang="en-US" dirty="0"/>
              <a:t>ACTIV-3: SITE REGISTRATION/ACTIVATION PROCESS</a:t>
            </a:r>
          </a:p>
        </p:txBody>
      </p:sp>
    </p:spTree>
    <p:extLst>
      <p:ext uri="{BB962C8B-B14F-4D97-AF65-F5344CB8AC3E}">
        <p14:creationId xmlns:p14="http://schemas.microsoft.com/office/powerpoint/2010/main" val="101218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61D2E09-F2BA-4B80-B6E3-8FB84305899B}"/>
              </a:ext>
            </a:extLst>
          </p:cNvPr>
          <p:cNvSpPr txBox="1">
            <a:spLocks/>
          </p:cNvSpPr>
          <p:nvPr/>
        </p:nvSpPr>
        <p:spPr>
          <a:xfrm>
            <a:off x="4816291" y="1024099"/>
            <a:ext cx="3574748" cy="10905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defRPr/>
            </a:pPr>
            <a:endParaRPr lang="en-US" sz="2700" b="1" dirty="0">
              <a:solidFill>
                <a:srgbClr val="000000"/>
              </a:solidFill>
            </a:endParaRPr>
          </a:p>
        </p:txBody>
      </p:sp>
      <p:sp>
        <p:nvSpPr>
          <p:cNvPr id="10" name="Content Placeholder 9">
            <a:extLst>
              <a:ext uri="{FF2B5EF4-FFF2-40B4-BE49-F238E27FC236}">
                <a16:creationId xmlns:a16="http://schemas.microsoft.com/office/drawing/2014/main" id="{AEC37BB9-DBDC-4195-BDA1-4269F6B8128F}"/>
              </a:ext>
            </a:extLst>
          </p:cNvPr>
          <p:cNvSpPr>
            <a:spLocks noGrp="1"/>
          </p:cNvSpPr>
          <p:nvPr>
            <p:ph sz="half" idx="1"/>
          </p:nvPr>
        </p:nvSpPr>
        <p:spPr>
          <a:xfrm>
            <a:off x="507873" y="1801492"/>
            <a:ext cx="4038600" cy="4202841"/>
          </a:xfrm>
          <a:prstGeom prst="rect">
            <a:avLst/>
          </a:prstGeom>
        </p:spPr>
        <p:txBody>
          <a:bodyPr vert="horz" lIns="68580" tIns="34290" rIns="68580" bIns="34290" rtlCol="0" anchor="t">
            <a:normAutofit/>
          </a:bodyPr>
          <a:lstStyle/>
          <a:p>
            <a:pPr marL="0" indent="0">
              <a:buNone/>
            </a:pPr>
            <a:r>
              <a:rPr lang="en-US" sz="2400" b="1" dirty="0">
                <a:solidFill>
                  <a:srgbClr val="000000"/>
                </a:solidFill>
              </a:rPr>
              <a:t>INSIGHT Website</a:t>
            </a:r>
          </a:p>
          <a:p>
            <a:pPr marL="0" indent="0">
              <a:buNone/>
            </a:pPr>
            <a:r>
              <a:rPr lang="en-US" sz="2000" b="1" dirty="0">
                <a:solidFill>
                  <a:srgbClr val="000000"/>
                </a:solidFill>
              </a:rPr>
              <a:t>Site Level Credentials</a:t>
            </a:r>
          </a:p>
          <a:p>
            <a:pPr marL="0" indent="0">
              <a:buNone/>
            </a:pPr>
            <a:endParaRPr lang="en-US" sz="1500" dirty="0">
              <a:solidFill>
                <a:srgbClr val="000000"/>
              </a:solidFill>
            </a:endParaRPr>
          </a:p>
        </p:txBody>
      </p:sp>
      <p:sp>
        <p:nvSpPr>
          <p:cNvPr id="3" name="TextBox 2">
            <a:extLst>
              <a:ext uri="{FF2B5EF4-FFF2-40B4-BE49-F238E27FC236}">
                <a16:creationId xmlns:a16="http://schemas.microsoft.com/office/drawing/2014/main" id="{D1D8AA75-D026-4CA8-BC43-3369B8D5D6F9}"/>
              </a:ext>
            </a:extLst>
          </p:cNvPr>
          <p:cNvSpPr txBox="1"/>
          <p:nvPr/>
        </p:nvSpPr>
        <p:spPr>
          <a:xfrm>
            <a:off x="253746" y="1089630"/>
            <a:ext cx="8585454" cy="646331"/>
          </a:xfrm>
          <a:prstGeom prst="rect">
            <a:avLst/>
          </a:prstGeom>
          <a:noFill/>
        </p:spPr>
        <p:txBody>
          <a:bodyPr wrap="square" rtlCol="0">
            <a:spAutoFit/>
          </a:bodyPr>
          <a:lstStyle/>
          <a:p>
            <a:r>
              <a:rPr lang="en-US" sz="3600" b="1" dirty="0">
                <a:solidFill>
                  <a:schemeClr val="tx2">
                    <a:lumMod val="75000"/>
                  </a:schemeClr>
                </a:solidFill>
              </a:rPr>
              <a:t>PLATFORMS </a:t>
            </a:r>
          </a:p>
        </p:txBody>
      </p:sp>
      <p:sp>
        <p:nvSpPr>
          <p:cNvPr id="6" name="Content Placeholder 9">
            <a:extLst>
              <a:ext uri="{FF2B5EF4-FFF2-40B4-BE49-F238E27FC236}">
                <a16:creationId xmlns:a16="http://schemas.microsoft.com/office/drawing/2014/main" id="{AEC37BB9-DBDC-4195-BDA1-4269F6B8128F}"/>
              </a:ext>
            </a:extLst>
          </p:cNvPr>
          <p:cNvSpPr txBox="1">
            <a:spLocks/>
          </p:cNvSpPr>
          <p:nvPr/>
        </p:nvSpPr>
        <p:spPr>
          <a:xfrm>
            <a:off x="517414" y="2650451"/>
            <a:ext cx="4358627" cy="1919439"/>
          </a:xfrm>
          <a:prstGeom prst="rect">
            <a:avLst/>
          </a:prstGeom>
        </p:spPr>
        <p:txBody>
          <a:bodyPr vert="horz" lIns="68580" tIns="34290" rIns="68580" bIns="34290" rtlCol="0" anchor="t">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solidFill>
                  <a:srgbClr val="000000"/>
                </a:solidFill>
              </a:rPr>
              <a:t>Essential Documents</a:t>
            </a:r>
            <a:endParaRPr lang="en-US" sz="2000" dirty="0">
              <a:solidFill>
                <a:srgbClr val="000000"/>
              </a:solidFill>
            </a:endParaRPr>
          </a:p>
          <a:p>
            <a:r>
              <a:rPr lang="en-US" sz="1800" dirty="0">
                <a:solidFill>
                  <a:srgbClr val="000000"/>
                </a:solidFill>
              </a:rPr>
              <a:t>Protocol &amp; ICFs</a:t>
            </a:r>
          </a:p>
          <a:p>
            <a:r>
              <a:rPr lang="en-US" sz="1800" dirty="0">
                <a:solidFill>
                  <a:srgbClr val="000000"/>
                </a:solidFill>
              </a:rPr>
              <a:t>Investigators Brochures</a:t>
            </a:r>
          </a:p>
          <a:p>
            <a:r>
              <a:rPr lang="en-US" sz="1800" dirty="0">
                <a:solidFill>
                  <a:srgbClr val="000000"/>
                </a:solidFill>
              </a:rPr>
              <a:t>Procedural Manuals</a:t>
            </a:r>
          </a:p>
          <a:p>
            <a:r>
              <a:rPr lang="en-US" sz="1800" dirty="0">
                <a:solidFill>
                  <a:srgbClr val="000000"/>
                </a:solidFill>
              </a:rPr>
              <a:t>CRFs</a:t>
            </a:r>
          </a:p>
          <a:p>
            <a:r>
              <a:rPr lang="en-US" sz="1800" dirty="0">
                <a:solidFill>
                  <a:srgbClr val="000000"/>
                </a:solidFill>
              </a:rPr>
              <a:t>Regulatory Templates</a:t>
            </a:r>
          </a:p>
          <a:p>
            <a:pPr marL="0" indent="0">
              <a:buFont typeface="Arial"/>
              <a:buNone/>
            </a:pPr>
            <a:endParaRPr lang="en-US" sz="1500" dirty="0">
              <a:solidFill>
                <a:srgbClr val="000000"/>
              </a:solidFill>
            </a:endParaRPr>
          </a:p>
        </p:txBody>
      </p:sp>
      <p:sp>
        <p:nvSpPr>
          <p:cNvPr id="7" name="Content Placeholder 9">
            <a:extLst>
              <a:ext uri="{FF2B5EF4-FFF2-40B4-BE49-F238E27FC236}">
                <a16:creationId xmlns:a16="http://schemas.microsoft.com/office/drawing/2014/main" id="{AEC37BB9-DBDC-4195-BDA1-4269F6B8128F}"/>
              </a:ext>
            </a:extLst>
          </p:cNvPr>
          <p:cNvSpPr txBox="1">
            <a:spLocks/>
          </p:cNvSpPr>
          <p:nvPr/>
        </p:nvSpPr>
        <p:spPr>
          <a:xfrm>
            <a:off x="457664" y="4698896"/>
            <a:ext cx="3736727" cy="1276789"/>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500" dirty="0">
              <a:solidFill>
                <a:srgbClr val="000000"/>
              </a:solidFill>
            </a:endParaRPr>
          </a:p>
        </p:txBody>
      </p:sp>
      <p:sp>
        <p:nvSpPr>
          <p:cNvPr id="11" name="Content Placeholder 9">
            <a:extLst>
              <a:ext uri="{FF2B5EF4-FFF2-40B4-BE49-F238E27FC236}">
                <a16:creationId xmlns:a16="http://schemas.microsoft.com/office/drawing/2014/main" id="{AEC37BB9-DBDC-4195-BDA1-4269F6B8128F}"/>
              </a:ext>
            </a:extLst>
          </p:cNvPr>
          <p:cNvSpPr txBox="1">
            <a:spLocks/>
          </p:cNvSpPr>
          <p:nvPr/>
        </p:nvSpPr>
        <p:spPr>
          <a:xfrm>
            <a:off x="536496" y="4483664"/>
            <a:ext cx="4358627" cy="1653652"/>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t>Randomization</a:t>
            </a:r>
          </a:p>
          <a:p>
            <a:pPr marL="0" indent="0">
              <a:buFont typeface="Arial"/>
              <a:buNone/>
            </a:pPr>
            <a:r>
              <a:rPr lang="en-US" sz="2000" b="1" dirty="0">
                <a:solidFill>
                  <a:srgbClr val="000000"/>
                </a:solidFill>
              </a:rPr>
              <a:t>Trainings</a:t>
            </a:r>
          </a:p>
          <a:p>
            <a:pPr marL="0" indent="0">
              <a:buFont typeface="Arial"/>
              <a:buNone/>
            </a:pPr>
            <a:r>
              <a:rPr lang="en-US" sz="2000" b="1" dirty="0">
                <a:solidFill>
                  <a:srgbClr val="000000"/>
                </a:solidFill>
              </a:rPr>
              <a:t>FAQs</a:t>
            </a:r>
            <a:endParaRPr lang="en-US" sz="2000" dirty="0">
              <a:solidFill>
                <a:srgbClr val="000000"/>
              </a:solidFill>
            </a:endParaRPr>
          </a:p>
          <a:p>
            <a:pPr marL="0" indent="0">
              <a:buFont typeface="Arial"/>
              <a:buNone/>
            </a:pPr>
            <a:r>
              <a:rPr lang="en-US" sz="2000" b="1" dirty="0">
                <a:solidFill>
                  <a:srgbClr val="000000"/>
                </a:solidFill>
              </a:rPr>
              <a:t>Directory</a:t>
            </a:r>
          </a:p>
        </p:txBody>
      </p:sp>
      <p:sp>
        <p:nvSpPr>
          <p:cNvPr id="9" name="TextBox 8">
            <a:extLst>
              <a:ext uri="{FF2B5EF4-FFF2-40B4-BE49-F238E27FC236}">
                <a16:creationId xmlns:a16="http://schemas.microsoft.com/office/drawing/2014/main" id="{50C61F1C-2D22-4AE3-B8E3-AEFCB8637C3D}"/>
              </a:ext>
            </a:extLst>
          </p:cNvPr>
          <p:cNvSpPr txBox="1"/>
          <p:nvPr/>
        </p:nvSpPr>
        <p:spPr>
          <a:xfrm>
            <a:off x="4699254" y="1685866"/>
            <a:ext cx="4038600" cy="1569660"/>
          </a:xfrm>
          <a:prstGeom prst="rect">
            <a:avLst/>
          </a:prstGeom>
          <a:noFill/>
        </p:spPr>
        <p:txBody>
          <a:bodyPr wrap="square" rtlCol="0">
            <a:spAutoFit/>
          </a:bodyPr>
          <a:lstStyle/>
          <a:p>
            <a:r>
              <a:rPr lang="en-US" sz="2400" b="1" dirty="0"/>
              <a:t>HUDDLE</a:t>
            </a:r>
          </a:p>
          <a:p>
            <a:pPr marL="285750" indent="-285750">
              <a:buFont typeface="Arial" panose="020B0604020202020204" pitchFamily="34" charset="0"/>
              <a:buChar char="•"/>
            </a:pPr>
            <a:r>
              <a:rPr lang="en-US" dirty="0"/>
              <a:t>Regulatory file sharing platform</a:t>
            </a:r>
          </a:p>
          <a:p>
            <a:pPr marL="285750" indent="-285750">
              <a:buFont typeface="Arial" panose="020B0604020202020204" pitchFamily="34" charset="0"/>
              <a:buChar char="•"/>
            </a:pPr>
            <a:r>
              <a:rPr lang="en-US" dirty="0"/>
              <a:t>Expedites receipt/review of required docs</a:t>
            </a:r>
          </a:p>
          <a:p>
            <a:endParaRPr lang="en-US" dirty="0"/>
          </a:p>
        </p:txBody>
      </p:sp>
      <p:sp>
        <p:nvSpPr>
          <p:cNvPr id="12" name="TextBox 11">
            <a:extLst>
              <a:ext uri="{FF2B5EF4-FFF2-40B4-BE49-F238E27FC236}">
                <a16:creationId xmlns:a16="http://schemas.microsoft.com/office/drawing/2014/main" id="{D6FEB08E-0CB4-4B0A-8240-1CE050DA3E7C}"/>
              </a:ext>
            </a:extLst>
          </p:cNvPr>
          <p:cNvSpPr txBox="1"/>
          <p:nvPr/>
        </p:nvSpPr>
        <p:spPr>
          <a:xfrm>
            <a:off x="4718336" y="3202647"/>
            <a:ext cx="4038600" cy="1569660"/>
          </a:xfrm>
          <a:prstGeom prst="rect">
            <a:avLst/>
          </a:prstGeom>
          <a:noFill/>
        </p:spPr>
        <p:txBody>
          <a:bodyPr wrap="square" rtlCol="0">
            <a:spAutoFit/>
          </a:bodyPr>
          <a:lstStyle/>
          <a:p>
            <a:r>
              <a:rPr lang="en-US" sz="2400" b="1" dirty="0"/>
              <a:t>REDCap</a:t>
            </a:r>
          </a:p>
          <a:p>
            <a:pPr marL="285750" indent="-285750">
              <a:buFont typeface="Arial" panose="020B0604020202020204" pitchFamily="34" charset="0"/>
              <a:buChar char="•"/>
            </a:pPr>
            <a:r>
              <a:rPr lang="en-US" dirty="0"/>
              <a:t>Access via INSIGHT Web</a:t>
            </a:r>
          </a:p>
          <a:p>
            <a:pPr marL="285750" indent="-285750">
              <a:buFont typeface="Arial" panose="020B0604020202020204" pitchFamily="34" charset="0"/>
              <a:buChar char="•"/>
            </a:pPr>
            <a:r>
              <a:rPr lang="en-US" dirty="0"/>
              <a:t>Electronic data capture</a:t>
            </a:r>
          </a:p>
          <a:p>
            <a:pPr marL="285750" indent="-285750">
              <a:buFont typeface="Arial" panose="020B0604020202020204" pitchFamily="34" charset="0"/>
              <a:buChar char="•"/>
            </a:pPr>
            <a:r>
              <a:rPr lang="en-US" dirty="0"/>
              <a:t>Queries &amp; Reports</a:t>
            </a:r>
          </a:p>
          <a:p>
            <a:endParaRPr lang="en-US" dirty="0"/>
          </a:p>
        </p:txBody>
      </p:sp>
      <p:sp>
        <p:nvSpPr>
          <p:cNvPr id="13" name="Title 1">
            <a:extLst>
              <a:ext uri="{FF2B5EF4-FFF2-40B4-BE49-F238E27FC236}">
                <a16:creationId xmlns:a16="http://schemas.microsoft.com/office/drawing/2014/main" id="{ED8255B0-7297-4A7E-BCB5-6A4164B43F1B}"/>
              </a:ext>
            </a:extLst>
          </p:cNvPr>
          <p:cNvSpPr>
            <a:spLocks noGrp="1"/>
          </p:cNvSpPr>
          <p:nvPr>
            <p:ph type="title"/>
          </p:nvPr>
        </p:nvSpPr>
        <p:spPr>
          <a:xfrm>
            <a:off x="310204" y="363867"/>
            <a:ext cx="8528995" cy="479330"/>
          </a:xfrm>
        </p:spPr>
        <p:txBody>
          <a:bodyPr>
            <a:normAutofit/>
          </a:bodyPr>
          <a:lstStyle/>
          <a:p>
            <a:r>
              <a:rPr lang="en-US" dirty="0"/>
              <a:t>ACTIV-3: SITE REGISTRATION/ACTIVATION PROCESS ASSISTANCE</a:t>
            </a:r>
          </a:p>
        </p:txBody>
      </p:sp>
    </p:spTree>
    <p:extLst>
      <p:ext uri="{BB962C8B-B14F-4D97-AF65-F5344CB8AC3E}">
        <p14:creationId xmlns:p14="http://schemas.microsoft.com/office/powerpoint/2010/main" val="3491451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8E60-FDFC-4BAE-8997-FC45C53C7737}"/>
              </a:ext>
            </a:extLst>
          </p:cNvPr>
          <p:cNvSpPr>
            <a:spLocks noGrp="1"/>
          </p:cNvSpPr>
          <p:nvPr>
            <p:ph type="title"/>
          </p:nvPr>
        </p:nvSpPr>
        <p:spPr>
          <a:xfrm>
            <a:off x="268941" y="274638"/>
            <a:ext cx="8624047" cy="773941"/>
          </a:xfrm>
        </p:spPr>
        <p:txBody>
          <a:bodyPr>
            <a:normAutofit fontScale="90000"/>
          </a:bodyPr>
          <a:lstStyle/>
          <a:p>
            <a:r>
              <a:rPr lang="en-US" dirty="0" err="1"/>
              <a:t>REDCap</a:t>
            </a:r>
            <a:r>
              <a:rPr lang="en-US" dirty="0"/>
              <a:t>— DATA ENTRY</a:t>
            </a:r>
            <a:br>
              <a:rPr lang="en-US" dirty="0"/>
            </a:br>
            <a:r>
              <a:rPr lang="en-US" dirty="0"/>
              <a:t>INSIGHT WEBSITE-- RANDOMIZATION</a:t>
            </a:r>
          </a:p>
        </p:txBody>
      </p:sp>
      <p:sp>
        <p:nvSpPr>
          <p:cNvPr id="5" name="Content Placeholder 4">
            <a:extLst>
              <a:ext uri="{FF2B5EF4-FFF2-40B4-BE49-F238E27FC236}">
                <a16:creationId xmlns:a16="http://schemas.microsoft.com/office/drawing/2014/main" id="{7991DFAC-5CF8-470F-A86B-1CE59124FABC}"/>
              </a:ext>
            </a:extLst>
          </p:cNvPr>
          <p:cNvSpPr>
            <a:spLocks noGrp="1"/>
          </p:cNvSpPr>
          <p:nvPr>
            <p:ph idx="1"/>
          </p:nvPr>
        </p:nvSpPr>
        <p:spPr>
          <a:xfrm>
            <a:off x="457200" y="1299882"/>
            <a:ext cx="8229600" cy="4948518"/>
          </a:xfrm>
        </p:spPr>
        <p:txBody>
          <a:bodyPr>
            <a:normAutofit/>
          </a:bodyPr>
          <a:lstStyle/>
          <a:p>
            <a:pPr marL="0" indent="0">
              <a:buNone/>
            </a:pPr>
            <a:r>
              <a:rPr lang="en-US" b="1" dirty="0"/>
              <a:t>Access to these platforms will be provided by INSIGHT.</a:t>
            </a:r>
          </a:p>
          <a:p>
            <a:pPr marL="0" indent="0">
              <a:buNone/>
            </a:pPr>
            <a:endParaRPr lang="en-US" sz="1600" b="1" dirty="0"/>
          </a:p>
          <a:p>
            <a:pPr marL="0" indent="0">
              <a:buNone/>
            </a:pPr>
            <a:r>
              <a:rPr lang="en-US" b="1" dirty="0" err="1"/>
              <a:t>REDCap</a:t>
            </a:r>
            <a:r>
              <a:rPr lang="en-US" b="1" dirty="0"/>
              <a:t> will be used for electronic data entry </a:t>
            </a:r>
          </a:p>
          <a:p>
            <a:r>
              <a:rPr lang="en-US" dirty="0"/>
              <a:t>REDCap is maintained and managed by INSIGHT at the University of Minnesota</a:t>
            </a:r>
          </a:p>
          <a:p>
            <a:r>
              <a:rPr lang="en-US" dirty="0"/>
              <a:t>Required </a:t>
            </a:r>
            <a:r>
              <a:rPr lang="en-US" dirty="0" err="1"/>
              <a:t>REDCap</a:t>
            </a:r>
            <a:r>
              <a:rPr lang="en-US" dirty="0"/>
              <a:t> training is available on INSIGHT website</a:t>
            </a:r>
            <a:br>
              <a:rPr lang="en-US" dirty="0"/>
            </a:br>
            <a:endParaRPr lang="en-US" dirty="0"/>
          </a:p>
          <a:p>
            <a:pPr marL="0" indent="0">
              <a:buNone/>
            </a:pPr>
            <a:r>
              <a:rPr lang="en-US" b="1" dirty="0"/>
              <a:t>Randomization Application through INSIGHT website</a:t>
            </a:r>
          </a:p>
          <a:p>
            <a:r>
              <a:rPr lang="en-US" dirty="0"/>
              <a:t>Practice randomizations by designated staff are required for site activation</a:t>
            </a:r>
          </a:p>
          <a:p>
            <a:r>
              <a:rPr lang="en-US" dirty="0"/>
              <a:t>Must be done prior to “live” randomization and data entry</a:t>
            </a:r>
          </a:p>
        </p:txBody>
      </p:sp>
    </p:spTree>
    <p:extLst>
      <p:ext uri="{BB962C8B-B14F-4D97-AF65-F5344CB8AC3E}">
        <p14:creationId xmlns:p14="http://schemas.microsoft.com/office/powerpoint/2010/main" val="3630484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61D2E09-F2BA-4B80-B6E3-8FB84305899B}"/>
              </a:ext>
            </a:extLst>
          </p:cNvPr>
          <p:cNvSpPr txBox="1">
            <a:spLocks/>
          </p:cNvSpPr>
          <p:nvPr/>
        </p:nvSpPr>
        <p:spPr>
          <a:xfrm>
            <a:off x="4816291" y="1024099"/>
            <a:ext cx="3574748" cy="10905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defRPr/>
            </a:pPr>
            <a:endParaRPr lang="en-US" sz="2700" b="1" dirty="0">
              <a:solidFill>
                <a:srgbClr val="000000"/>
              </a:solidFill>
            </a:endParaRPr>
          </a:p>
        </p:txBody>
      </p:sp>
      <p:sp>
        <p:nvSpPr>
          <p:cNvPr id="10" name="Content Placeholder 9">
            <a:extLst>
              <a:ext uri="{FF2B5EF4-FFF2-40B4-BE49-F238E27FC236}">
                <a16:creationId xmlns:a16="http://schemas.microsoft.com/office/drawing/2014/main" id="{AEC37BB9-DBDC-4195-BDA1-4269F6B8128F}"/>
              </a:ext>
            </a:extLst>
          </p:cNvPr>
          <p:cNvSpPr>
            <a:spLocks noGrp="1"/>
          </p:cNvSpPr>
          <p:nvPr>
            <p:ph idx="1"/>
          </p:nvPr>
        </p:nvSpPr>
        <p:spPr>
          <a:xfrm>
            <a:off x="457664" y="1987590"/>
            <a:ext cx="7395418" cy="4112421"/>
          </a:xfrm>
          <a:prstGeom prst="rect">
            <a:avLst/>
          </a:prstGeom>
        </p:spPr>
        <p:txBody>
          <a:bodyPr vert="horz" lIns="68580" tIns="34290" rIns="68580" bIns="34290" rtlCol="0" anchor="t">
            <a:normAutofit/>
          </a:bodyPr>
          <a:lstStyle/>
          <a:p>
            <a:pPr marL="0" indent="0">
              <a:buNone/>
            </a:pPr>
            <a:r>
              <a:rPr lang="en-US" b="1" dirty="0">
                <a:solidFill>
                  <a:srgbClr val="000000"/>
                </a:solidFill>
              </a:rPr>
              <a:t>VA OI&amp;T Centralized Privacy &amp; Information Security Review</a:t>
            </a:r>
          </a:p>
          <a:p>
            <a:r>
              <a:rPr lang="en-US" dirty="0">
                <a:solidFill>
                  <a:srgbClr val="000000"/>
                </a:solidFill>
              </a:rPr>
              <a:t>VAMCs provide essential information to VA CSP SCC</a:t>
            </a:r>
          </a:p>
          <a:p>
            <a:r>
              <a:rPr lang="en-US" dirty="0">
                <a:solidFill>
                  <a:srgbClr val="000000"/>
                </a:solidFill>
              </a:rPr>
              <a:t>VA CSP SCC collects &amp; submits to VA OI&amp;T for review  </a:t>
            </a:r>
          </a:p>
          <a:p>
            <a:r>
              <a:rPr lang="en-US" dirty="0">
                <a:solidFill>
                  <a:srgbClr val="000000"/>
                </a:solidFill>
              </a:rPr>
              <a:t>VA OI&amp;T executes central review, issues report for VAMCs</a:t>
            </a:r>
          </a:p>
          <a:p>
            <a:pPr marL="457200" lvl="1" indent="0">
              <a:buNone/>
            </a:pPr>
            <a:endParaRPr lang="en-US" sz="1600" dirty="0">
              <a:solidFill>
                <a:srgbClr val="000000"/>
              </a:solidFill>
            </a:endParaRPr>
          </a:p>
          <a:p>
            <a:pPr marL="0" indent="0">
              <a:buNone/>
            </a:pPr>
            <a:r>
              <a:rPr lang="en-US" b="1" dirty="0"/>
              <a:t>Local ISO/PO approval to ensure safe storage of data submitted to </a:t>
            </a:r>
            <a:r>
              <a:rPr lang="en-US" b="1" dirty="0" err="1"/>
              <a:t>REDCap</a:t>
            </a:r>
            <a:endParaRPr lang="en-US" b="1" dirty="0"/>
          </a:p>
          <a:p>
            <a:pPr marL="0" indent="0">
              <a:buNone/>
            </a:pPr>
            <a:endParaRPr lang="en-US" sz="1800" dirty="0">
              <a:solidFill>
                <a:srgbClr val="000000"/>
              </a:solidFill>
            </a:endParaRPr>
          </a:p>
          <a:p>
            <a:pPr marL="0" indent="0">
              <a:buNone/>
            </a:pPr>
            <a:endParaRPr lang="en-US" sz="1500" dirty="0">
              <a:solidFill>
                <a:srgbClr val="000000"/>
              </a:solidFill>
            </a:endParaRPr>
          </a:p>
        </p:txBody>
      </p:sp>
      <p:sp>
        <p:nvSpPr>
          <p:cNvPr id="2" name="TextBox 1">
            <a:extLst>
              <a:ext uri="{FF2B5EF4-FFF2-40B4-BE49-F238E27FC236}">
                <a16:creationId xmlns:a16="http://schemas.microsoft.com/office/drawing/2014/main" id="{E9E13B8B-3F79-49FB-A969-03564E8D3835}"/>
              </a:ext>
            </a:extLst>
          </p:cNvPr>
          <p:cNvSpPr txBox="1"/>
          <p:nvPr/>
        </p:nvSpPr>
        <p:spPr>
          <a:xfrm>
            <a:off x="253746" y="350797"/>
            <a:ext cx="7366254" cy="523220"/>
          </a:xfrm>
          <a:prstGeom prst="rect">
            <a:avLst/>
          </a:prstGeom>
          <a:noFill/>
        </p:spPr>
        <p:txBody>
          <a:bodyPr wrap="square" rtlCol="0">
            <a:spAutoFit/>
          </a:bodyPr>
          <a:lstStyle/>
          <a:p>
            <a:r>
              <a:rPr lang="en-US" sz="2800" b="1" dirty="0">
                <a:solidFill>
                  <a:schemeClr val="bg1"/>
                </a:solidFill>
              </a:rPr>
              <a:t>ACTIV-3: PRIVACY &amp; INFORMATION SECURITY</a:t>
            </a:r>
          </a:p>
        </p:txBody>
      </p:sp>
      <p:sp>
        <p:nvSpPr>
          <p:cNvPr id="3" name="TextBox 2">
            <a:extLst>
              <a:ext uri="{FF2B5EF4-FFF2-40B4-BE49-F238E27FC236}">
                <a16:creationId xmlns:a16="http://schemas.microsoft.com/office/drawing/2014/main" id="{D1D8AA75-D026-4CA8-BC43-3369B8D5D6F9}"/>
              </a:ext>
            </a:extLst>
          </p:cNvPr>
          <p:cNvSpPr txBox="1"/>
          <p:nvPr/>
        </p:nvSpPr>
        <p:spPr>
          <a:xfrm>
            <a:off x="253746" y="1247155"/>
            <a:ext cx="8585454" cy="646331"/>
          </a:xfrm>
          <a:prstGeom prst="rect">
            <a:avLst/>
          </a:prstGeom>
          <a:noFill/>
        </p:spPr>
        <p:txBody>
          <a:bodyPr wrap="square" rtlCol="0">
            <a:spAutoFit/>
          </a:bodyPr>
          <a:lstStyle/>
          <a:p>
            <a:r>
              <a:rPr lang="en-US" sz="3600" b="1" dirty="0">
                <a:solidFill>
                  <a:schemeClr val="tx2">
                    <a:lumMod val="75000"/>
                  </a:schemeClr>
                </a:solidFill>
              </a:rPr>
              <a:t>Required Reviews/Approvals of Platforms</a:t>
            </a:r>
          </a:p>
        </p:txBody>
      </p:sp>
    </p:spTree>
    <p:extLst>
      <p:ext uri="{BB962C8B-B14F-4D97-AF65-F5344CB8AC3E}">
        <p14:creationId xmlns:p14="http://schemas.microsoft.com/office/powerpoint/2010/main" val="2932794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61D2E09-F2BA-4B80-B6E3-8FB84305899B}"/>
              </a:ext>
            </a:extLst>
          </p:cNvPr>
          <p:cNvSpPr txBox="1">
            <a:spLocks/>
          </p:cNvSpPr>
          <p:nvPr/>
        </p:nvSpPr>
        <p:spPr>
          <a:xfrm>
            <a:off x="4816291" y="1024099"/>
            <a:ext cx="3574748" cy="10905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defRPr/>
            </a:pPr>
            <a:endParaRPr lang="en-US" sz="2700" b="1" dirty="0">
              <a:solidFill>
                <a:srgbClr val="000000"/>
              </a:solidFill>
            </a:endParaRPr>
          </a:p>
        </p:txBody>
      </p:sp>
      <p:sp>
        <p:nvSpPr>
          <p:cNvPr id="10" name="Content Placeholder 9">
            <a:extLst>
              <a:ext uri="{FF2B5EF4-FFF2-40B4-BE49-F238E27FC236}">
                <a16:creationId xmlns:a16="http://schemas.microsoft.com/office/drawing/2014/main" id="{AEC37BB9-DBDC-4195-BDA1-4269F6B8128F}"/>
              </a:ext>
            </a:extLst>
          </p:cNvPr>
          <p:cNvSpPr>
            <a:spLocks noGrp="1"/>
          </p:cNvSpPr>
          <p:nvPr>
            <p:ph idx="1"/>
          </p:nvPr>
        </p:nvSpPr>
        <p:spPr>
          <a:xfrm>
            <a:off x="752961" y="1372789"/>
            <a:ext cx="7924874" cy="4750105"/>
          </a:xfrm>
          <a:prstGeom prst="rect">
            <a:avLst/>
          </a:prstGeom>
        </p:spPr>
        <p:txBody>
          <a:bodyPr vert="horz" lIns="68580" tIns="34290" rIns="68580" bIns="34290" rtlCol="0" anchor="t">
            <a:normAutofit/>
          </a:bodyPr>
          <a:lstStyle/>
          <a:p>
            <a:pPr marL="0" indent="0">
              <a:buNone/>
            </a:pPr>
            <a:r>
              <a:rPr lang="en-US" b="1" dirty="0">
                <a:solidFill>
                  <a:srgbClr val="000000"/>
                </a:solidFill>
              </a:rPr>
              <a:t>Advarra is the Commercial single IRB (sIRB)</a:t>
            </a:r>
          </a:p>
          <a:p>
            <a:r>
              <a:rPr lang="en-US" sz="1800" dirty="0">
                <a:sym typeface="Symbol" panose="05050102010706020507" pitchFamily="18" charset="2"/>
              </a:rPr>
              <a:t>**No local IRB review needed**</a:t>
            </a:r>
            <a:endParaRPr lang="en-US" sz="1800" dirty="0"/>
          </a:p>
          <a:p>
            <a:r>
              <a:rPr lang="en-US" sz="1800" dirty="0">
                <a:solidFill>
                  <a:srgbClr val="000000"/>
                </a:solidFill>
              </a:rPr>
              <a:t>Requires site reliance agreement with Advarra; wise to develop local SOPs</a:t>
            </a:r>
          </a:p>
          <a:p>
            <a:r>
              <a:rPr lang="en-US" sz="1800" dirty="0">
                <a:solidFill>
                  <a:srgbClr val="000000"/>
                </a:solidFill>
              </a:rPr>
              <a:t>Advarra must be included on site’s FWA</a:t>
            </a:r>
          </a:p>
          <a:p>
            <a:r>
              <a:rPr lang="en-US" sz="1800" dirty="0">
                <a:solidFill>
                  <a:srgbClr val="000000"/>
                </a:solidFill>
              </a:rPr>
              <a:t>Help is available from the ORD Office of Research Policy, Protections &amp; Education</a:t>
            </a:r>
          </a:p>
          <a:p>
            <a:r>
              <a:rPr lang="en-US" sz="1800" dirty="0">
                <a:solidFill>
                  <a:srgbClr val="000000"/>
                </a:solidFill>
              </a:rPr>
              <a:t>Template ICFs provided</a:t>
            </a:r>
          </a:p>
          <a:p>
            <a:r>
              <a:rPr lang="en-US" sz="1800" dirty="0">
                <a:solidFill>
                  <a:srgbClr val="000000"/>
                </a:solidFill>
              </a:rPr>
              <a:t>Average approval time </a:t>
            </a:r>
            <a:r>
              <a:rPr lang="en-US" sz="1800" dirty="0">
                <a:solidFill>
                  <a:srgbClr val="000000"/>
                </a:solidFill>
                <a:sym typeface="Symbol" panose="05050102010706020507" pitchFamily="18" charset="2"/>
              </a:rPr>
              <a:t> 3 days</a:t>
            </a:r>
          </a:p>
        </p:txBody>
      </p:sp>
      <p:sp>
        <p:nvSpPr>
          <p:cNvPr id="2" name="TextBox 1">
            <a:extLst>
              <a:ext uri="{FF2B5EF4-FFF2-40B4-BE49-F238E27FC236}">
                <a16:creationId xmlns:a16="http://schemas.microsoft.com/office/drawing/2014/main" id="{E9E13B8B-3F79-49FB-A969-03564E8D3835}"/>
              </a:ext>
            </a:extLst>
          </p:cNvPr>
          <p:cNvSpPr txBox="1"/>
          <p:nvPr/>
        </p:nvSpPr>
        <p:spPr>
          <a:xfrm>
            <a:off x="269788" y="386416"/>
            <a:ext cx="5304844" cy="523220"/>
          </a:xfrm>
          <a:prstGeom prst="rect">
            <a:avLst/>
          </a:prstGeom>
          <a:noFill/>
        </p:spPr>
        <p:txBody>
          <a:bodyPr wrap="square" rtlCol="0">
            <a:spAutoFit/>
          </a:bodyPr>
          <a:lstStyle/>
          <a:p>
            <a:r>
              <a:rPr lang="en-US" sz="2800" b="1" dirty="0">
                <a:solidFill>
                  <a:schemeClr val="bg1"/>
                </a:solidFill>
              </a:rPr>
              <a:t>ACTIV-3: REQUIRED REVIEWS</a:t>
            </a:r>
          </a:p>
        </p:txBody>
      </p:sp>
      <p:sp>
        <p:nvSpPr>
          <p:cNvPr id="6" name="Content Placeholder 9">
            <a:extLst>
              <a:ext uri="{FF2B5EF4-FFF2-40B4-BE49-F238E27FC236}">
                <a16:creationId xmlns:a16="http://schemas.microsoft.com/office/drawing/2014/main" id="{AEC37BB9-DBDC-4195-BDA1-4269F6B8128F}"/>
              </a:ext>
            </a:extLst>
          </p:cNvPr>
          <p:cNvSpPr txBox="1">
            <a:spLocks/>
          </p:cNvSpPr>
          <p:nvPr/>
        </p:nvSpPr>
        <p:spPr>
          <a:xfrm>
            <a:off x="752960" y="4172111"/>
            <a:ext cx="7745581" cy="2299473"/>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rgbClr val="000000"/>
                </a:solidFill>
              </a:rPr>
              <a:t>Local R&amp;DC Review</a:t>
            </a:r>
            <a:endParaRPr lang="en-US" sz="1800" dirty="0">
              <a:solidFill>
                <a:srgbClr val="000000"/>
              </a:solidFill>
            </a:endParaRPr>
          </a:p>
          <a:p>
            <a:r>
              <a:rPr lang="en-US" sz="1800" dirty="0">
                <a:solidFill>
                  <a:srgbClr val="000000"/>
                </a:solidFill>
              </a:rPr>
              <a:t>Ensure R&amp;DCs’ SOPs allow for ad hoc reviews</a:t>
            </a:r>
          </a:p>
          <a:p>
            <a:r>
              <a:rPr lang="en-US" sz="1800" dirty="0">
                <a:solidFill>
                  <a:srgbClr val="000000"/>
                </a:solidFill>
              </a:rPr>
              <a:t>Prepare your R&amp;DC for the fast-paced registration requirements for this prioritized critical trial</a:t>
            </a:r>
          </a:p>
          <a:p>
            <a:r>
              <a:rPr lang="en-US" sz="1800" dirty="0">
                <a:solidFill>
                  <a:srgbClr val="000000"/>
                </a:solidFill>
              </a:rPr>
              <a:t>Identify rate-limiting factors and discuss these with VA CSP SCC</a:t>
            </a:r>
          </a:p>
          <a:p>
            <a:pPr marL="0" indent="0">
              <a:buFont typeface="Arial"/>
              <a:buNone/>
            </a:pPr>
            <a:endParaRPr lang="en-US" sz="1500" dirty="0">
              <a:solidFill>
                <a:srgbClr val="000000"/>
              </a:solidFill>
            </a:endParaRPr>
          </a:p>
        </p:txBody>
      </p:sp>
    </p:spTree>
    <p:extLst>
      <p:ext uri="{BB962C8B-B14F-4D97-AF65-F5344CB8AC3E}">
        <p14:creationId xmlns:p14="http://schemas.microsoft.com/office/powerpoint/2010/main" val="140676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FF552F3-A419-4C78-92B5-B4AABD08EC1E}"/>
              </a:ext>
            </a:extLst>
          </p:cNvPr>
          <p:cNvSpPr>
            <a:spLocks noGrp="1"/>
          </p:cNvSpPr>
          <p:nvPr>
            <p:ph type="title"/>
          </p:nvPr>
        </p:nvSpPr>
        <p:spPr>
          <a:xfrm>
            <a:off x="480059" y="2053641"/>
            <a:ext cx="2751871" cy="2760098"/>
          </a:xfrm>
        </p:spPr>
        <p:txBody>
          <a:bodyPr vert="horz" lIns="91440" tIns="45720" rIns="91440" bIns="45720" rtlCol="0" anchor="ctr">
            <a:normAutofit fontScale="90000"/>
          </a:bodyPr>
          <a:lstStyle/>
          <a:p>
            <a:pPr defTabSz="914400">
              <a:lnSpc>
                <a:spcPct val="90000"/>
              </a:lnSpc>
            </a:pPr>
            <a:r>
              <a:rPr lang="en-US" sz="4400" b="1" kern="1200" dirty="0">
                <a:solidFill>
                  <a:srgbClr val="FFFFFF"/>
                </a:solidFill>
                <a:latin typeface="+mj-lt"/>
                <a:ea typeface="+mj-ea"/>
                <a:cs typeface="+mj-cs"/>
              </a:rPr>
              <a:t>LESSONS LEARNED &amp; TIPS FOR WARP SPEED</a:t>
            </a:r>
          </a:p>
        </p:txBody>
      </p:sp>
      <p:sp>
        <p:nvSpPr>
          <p:cNvPr id="4" name="Content Placeholder 3">
            <a:extLst>
              <a:ext uri="{FF2B5EF4-FFF2-40B4-BE49-F238E27FC236}">
                <a16:creationId xmlns:a16="http://schemas.microsoft.com/office/drawing/2014/main" id="{757EDC2C-3DEE-4401-A536-FCC083896393}"/>
              </a:ext>
            </a:extLst>
          </p:cNvPr>
          <p:cNvSpPr>
            <a:spLocks noGrp="1"/>
          </p:cNvSpPr>
          <p:nvPr>
            <p:ph idx="1"/>
          </p:nvPr>
        </p:nvSpPr>
        <p:spPr>
          <a:xfrm>
            <a:off x="4787692" y="1221742"/>
            <a:ext cx="4168049" cy="5486968"/>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100" dirty="0">
                <a:solidFill>
                  <a:srgbClr val="000000"/>
                </a:solidFill>
                <a:cs typeface="+mn-cs"/>
              </a:rPr>
              <a:t>Create a Project Plan</a:t>
            </a:r>
          </a:p>
          <a:p>
            <a:pPr indent="-228600" defTabSz="914400">
              <a:lnSpc>
                <a:spcPct val="90000"/>
              </a:lnSpc>
              <a:buFont typeface="Arial" panose="020B0604020202020204" pitchFamily="34" charset="0"/>
              <a:buChar char="•"/>
            </a:pPr>
            <a:r>
              <a:rPr lang="en-US" sz="2100" dirty="0">
                <a:solidFill>
                  <a:srgbClr val="000000"/>
                </a:solidFill>
                <a:cs typeface="+mn-cs"/>
              </a:rPr>
              <a:t>Communicate</a:t>
            </a:r>
          </a:p>
          <a:p>
            <a:pPr indent="-228600" defTabSz="914400">
              <a:lnSpc>
                <a:spcPct val="90000"/>
              </a:lnSpc>
              <a:buFont typeface="Arial" panose="020B0604020202020204" pitchFamily="34" charset="0"/>
              <a:buChar char="•"/>
            </a:pPr>
            <a:r>
              <a:rPr lang="en-US" sz="2100" dirty="0">
                <a:solidFill>
                  <a:srgbClr val="000000"/>
                </a:solidFill>
                <a:cs typeface="+mn-cs"/>
              </a:rPr>
              <a:t>Designate Personnel</a:t>
            </a:r>
          </a:p>
          <a:p>
            <a:pPr indent="-228600" defTabSz="914400">
              <a:lnSpc>
                <a:spcPct val="90000"/>
              </a:lnSpc>
              <a:buFont typeface="Arial" panose="020B0604020202020204" pitchFamily="34" charset="0"/>
              <a:buChar char="•"/>
            </a:pPr>
            <a:r>
              <a:rPr lang="en-US" sz="2100" dirty="0">
                <a:solidFill>
                  <a:srgbClr val="000000"/>
                </a:solidFill>
                <a:cs typeface="+mn-cs"/>
              </a:rPr>
              <a:t>ID the Order of Operations</a:t>
            </a:r>
          </a:p>
          <a:p>
            <a:pPr indent="-228600" defTabSz="914400">
              <a:lnSpc>
                <a:spcPct val="90000"/>
              </a:lnSpc>
              <a:buFont typeface="Arial" panose="020B0604020202020204" pitchFamily="34" charset="0"/>
              <a:buChar char="•"/>
            </a:pPr>
            <a:r>
              <a:rPr lang="en-US" sz="2100" dirty="0">
                <a:solidFill>
                  <a:srgbClr val="000000"/>
                </a:solidFill>
                <a:cs typeface="+mn-cs"/>
              </a:rPr>
              <a:t>Anticipate Hurdles</a:t>
            </a:r>
          </a:p>
          <a:p>
            <a:pPr indent="-228600" defTabSz="914400">
              <a:lnSpc>
                <a:spcPct val="90000"/>
              </a:lnSpc>
              <a:buFont typeface="Arial" panose="020B0604020202020204" pitchFamily="34" charset="0"/>
              <a:buChar char="•"/>
            </a:pPr>
            <a:r>
              <a:rPr lang="en-US" sz="2100" dirty="0">
                <a:solidFill>
                  <a:srgbClr val="000000"/>
                </a:solidFill>
                <a:cs typeface="+mn-cs"/>
              </a:rPr>
              <a:t>Sound the Alarm—ASK FOR HELP</a:t>
            </a:r>
          </a:p>
          <a:p>
            <a:pPr indent="-228600" defTabSz="914400">
              <a:lnSpc>
                <a:spcPct val="90000"/>
              </a:lnSpc>
              <a:buFont typeface="Arial" panose="020B0604020202020204" pitchFamily="34" charset="0"/>
              <a:buChar char="•"/>
            </a:pPr>
            <a:r>
              <a:rPr lang="en-US" sz="2100" dirty="0">
                <a:solidFill>
                  <a:srgbClr val="000000"/>
                </a:solidFill>
                <a:cs typeface="+mn-cs"/>
              </a:rPr>
              <a:t>“Measure Twice, Cut Once”</a:t>
            </a:r>
          </a:p>
          <a:p>
            <a:pPr indent="-228600" defTabSz="914400">
              <a:lnSpc>
                <a:spcPct val="90000"/>
              </a:lnSpc>
              <a:buFont typeface="Arial" panose="020B0604020202020204" pitchFamily="34" charset="0"/>
              <a:buChar char="•"/>
            </a:pPr>
            <a:r>
              <a:rPr lang="en-US" sz="2100" dirty="0">
                <a:solidFill>
                  <a:srgbClr val="000000"/>
                </a:solidFill>
                <a:cs typeface="+mn-cs"/>
              </a:rPr>
              <a:t>Attend Calls &amp; Meetings</a:t>
            </a:r>
          </a:p>
          <a:p>
            <a:pPr indent="-228600" defTabSz="914400">
              <a:lnSpc>
                <a:spcPct val="90000"/>
              </a:lnSpc>
              <a:buFont typeface="Arial" panose="020B0604020202020204" pitchFamily="34" charset="0"/>
              <a:buChar char="•"/>
            </a:pPr>
            <a:r>
              <a:rPr lang="en-US" sz="2100" dirty="0">
                <a:solidFill>
                  <a:srgbClr val="000000"/>
                </a:solidFill>
                <a:cs typeface="+mn-cs"/>
              </a:rPr>
              <a:t>Embrace Efficiencies</a:t>
            </a:r>
          </a:p>
          <a:p>
            <a:pPr indent="-228600" defTabSz="914400">
              <a:lnSpc>
                <a:spcPct val="90000"/>
              </a:lnSpc>
              <a:buFont typeface="Arial" panose="020B0604020202020204" pitchFamily="34" charset="0"/>
              <a:buChar char="•"/>
            </a:pPr>
            <a:r>
              <a:rPr lang="en-US" sz="2100" dirty="0">
                <a:solidFill>
                  <a:srgbClr val="000000"/>
                </a:solidFill>
                <a:cs typeface="+mn-cs"/>
              </a:rPr>
              <a:t>Think Outside the Box</a:t>
            </a:r>
          </a:p>
          <a:p>
            <a:pPr indent="-228600" defTabSz="914400">
              <a:lnSpc>
                <a:spcPct val="90000"/>
              </a:lnSpc>
              <a:buFont typeface="Arial" panose="020B0604020202020204" pitchFamily="34" charset="0"/>
              <a:buChar char="•"/>
            </a:pPr>
            <a:r>
              <a:rPr lang="en-US" sz="2100" dirty="0">
                <a:solidFill>
                  <a:srgbClr val="000000"/>
                </a:solidFill>
                <a:cs typeface="+mn-cs"/>
              </a:rPr>
              <a:t>Delegate a POC</a:t>
            </a:r>
          </a:p>
          <a:p>
            <a:pPr indent="-228600" defTabSz="914400">
              <a:lnSpc>
                <a:spcPct val="90000"/>
              </a:lnSpc>
              <a:buFont typeface="Arial" panose="020B0604020202020204" pitchFamily="34" charset="0"/>
              <a:buChar char="•"/>
            </a:pPr>
            <a:r>
              <a:rPr lang="en-US" sz="2100" dirty="0">
                <a:solidFill>
                  <a:srgbClr val="000000"/>
                </a:solidFill>
                <a:cs typeface="+mn-cs"/>
              </a:rPr>
              <a:t>Be Flexible</a:t>
            </a:r>
            <a:br>
              <a:rPr lang="en-US" sz="2100" dirty="0">
                <a:solidFill>
                  <a:srgbClr val="000000"/>
                </a:solidFill>
                <a:cs typeface="+mn-cs"/>
              </a:rPr>
            </a:br>
            <a:endParaRPr lang="en-US" sz="2100" dirty="0">
              <a:solidFill>
                <a:srgbClr val="000000"/>
              </a:solidFill>
              <a:cs typeface="+mn-cs"/>
            </a:endParaRPr>
          </a:p>
          <a:p>
            <a:pPr indent="-228600" defTabSz="914400">
              <a:lnSpc>
                <a:spcPct val="90000"/>
              </a:lnSpc>
              <a:buFont typeface="Arial" panose="020B0604020202020204" pitchFamily="34" charset="0"/>
              <a:buChar char="•"/>
            </a:pPr>
            <a:endParaRPr lang="en-US" sz="2100" dirty="0">
              <a:solidFill>
                <a:srgbClr val="000000"/>
              </a:solidFill>
              <a:cs typeface="+mn-cs"/>
            </a:endParaRPr>
          </a:p>
          <a:p>
            <a:pPr indent="-228600" defTabSz="914400">
              <a:lnSpc>
                <a:spcPct val="90000"/>
              </a:lnSpc>
              <a:buFont typeface="Arial" panose="020B0604020202020204" pitchFamily="34" charset="0"/>
              <a:buChar char="•"/>
            </a:pPr>
            <a:endParaRPr lang="en-US" sz="2100" dirty="0">
              <a:solidFill>
                <a:srgbClr val="000000"/>
              </a:solidFill>
              <a:cs typeface="+mn-cs"/>
            </a:endParaRPr>
          </a:p>
          <a:p>
            <a:pPr indent="-228600" defTabSz="914400">
              <a:lnSpc>
                <a:spcPct val="90000"/>
              </a:lnSpc>
              <a:buFont typeface="Arial" panose="020B0604020202020204" pitchFamily="34" charset="0"/>
              <a:buChar char="•"/>
            </a:pPr>
            <a:endParaRPr lang="en-US" sz="2100" dirty="0">
              <a:solidFill>
                <a:srgbClr val="000000"/>
              </a:solidFill>
              <a:cs typeface="+mn-cs"/>
            </a:endParaRPr>
          </a:p>
        </p:txBody>
      </p:sp>
    </p:spTree>
    <p:extLst>
      <p:ext uri="{BB962C8B-B14F-4D97-AF65-F5344CB8AC3E}">
        <p14:creationId xmlns:p14="http://schemas.microsoft.com/office/powerpoint/2010/main" val="1485125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AFD1-E118-4B65-8F2D-F5FA7F6545A2}"/>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60C4BB09-3D78-436D-A5CE-E363AC866127}"/>
              </a:ext>
            </a:extLst>
          </p:cNvPr>
          <p:cNvSpPr>
            <a:spLocks noGrp="1"/>
          </p:cNvSpPr>
          <p:nvPr>
            <p:ph idx="1"/>
          </p:nvPr>
        </p:nvSpPr>
        <p:spPr>
          <a:xfrm>
            <a:off x="457200" y="1299882"/>
            <a:ext cx="8229600" cy="4823012"/>
          </a:xfrm>
        </p:spPr>
        <p:txBody>
          <a:bodyPr>
            <a:normAutofit fontScale="92500"/>
          </a:bodyPr>
          <a:lstStyle/>
          <a:p>
            <a:pPr>
              <a:spcAft>
                <a:spcPts val="600"/>
              </a:spcAft>
            </a:pPr>
            <a:r>
              <a:rPr lang="en-US" b="1" dirty="0"/>
              <a:t>Victoria Davey</a:t>
            </a:r>
            <a:r>
              <a:rPr lang="en-US" dirty="0"/>
              <a:t>, PhD, MPH – Associate CRADO for Epidemiology and Public Health, VA network lead for ACTIV studies</a:t>
            </a:r>
          </a:p>
          <a:p>
            <a:r>
              <a:rPr lang="en-US" b="1" dirty="0"/>
              <a:t>Virginia Kan</a:t>
            </a:r>
            <a:r>
              <a:rPr lang="en-US" dirty="0"/>
              <a:t>, MD – Leader, INSIGHT Washington DC International Coordinating Center (ICC), and Chief, Infectious Diseases Section, DC VA Medical Center (DC VAMC)</a:t>
            </a:r>
          </a:p>
          <a:p>
            <a:pPr>
              <a:spcAft>
                <a:spcPts val="600"/>
              </a:spcAft>
            </a:pPr>
            <a:r>
              <a:rPr lang="en-US" b="1" dirty="0"/>
              <a:t>Cristin Harrington </a:t>
            </a:r>
            <a:r>
              <a:rPr lang="en-US" dirty="0"/>
              <a:t>– Deputy Director, Perry Point Cooperative Studies Program Coordinating Center (CSPCC), and Coordinator, INSIGHT VA CSP Site Coordinating Center (VA CSP SCC)</a:t>
            </a:r>
          </a:p>
          <a:p>
            <a:pPr>
              <a:spcAft>
                <a:spcPts val="600"/>
              </a:spcAft>
            </a:pPr>
            <a:r>
              <a:rPr lang="en-US" b="1" dirty="0"/>
              <a:t>Adriana Sánchez, </a:t>
            </a:r>
            <a:r>
              <a:rPr lang="en-US" dirty="0"/>
              <a:t>MS</a:t>
            </a:r>
            <a:r>
              <a:rPr lang="en-US" b="1" dirty="0"/>
              <a:t> </a:t>
            </a:r>
            <a:r>
              <a:rPr lang="en-US" dirty="0"/>
              <a:t>– Executive Coordinator, INSIGHT Washington ICC, DC VAMC</a:t>
            </a:r>
          </a:p>
          <a:p>
            <a:r>
              <a:rPr lang="en-US" b="1" dirty="0"/>
              <a:t>Michael Vjecha</a:t>
            </a:r>
            <a:r>
              <a:rPr lang="en-US" dirty="0"/>
              <a:t>, MD – Project Administrator, INSIGHT Washington ICC, DC VAMC</a:t>
            </a:r>
          </a:p>
        </p:txBody>
      </p:sp>
    </p:spTree>
    <p:extLst>
      <p:ext uri="{BB962C8B-B14F-4D97-AF65-F5344CB8AC3E}">
        <p14:creationId xmlns:p14="http://schemas.microsoft.com/office/powerpoint/2010/main" val="4173280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562E-990C-4470-9672-EEC8D60FCBD8}"/>
              </a:ext>
            </a:extLst>
          </p:cNvPr>
          <p:cNvSpPr>
            <a:spLocks noGrp="1"/>
          </p:cNvSpPr>
          <p:nvPr>
            <p:ph type="title"/>
          </p:nvPr>
        </p:nvSpPr>
        <p:spPr>
          <a:xfrm>
            <a:off x="248653" y="320842"/>
            <a:ext cx="8229600" cy="551274"/>
          </a:xfrm>
        </p:spPr>
        <p:txBody>
          <a:bodyPr>
            <a:normAutofit/>
          </a:bodyPr>
          <a:lstStyle/>
          <a:p>
            <a:r>
              <a:rPr lang="en-US" dirty="0"/>
              <a:t>PHARMACY REQUIREMENTS—Adriana Sánchez</a:t>
            </a:r>
          </a:p>
        </p:txBody>
      </p:sp>
      <p:sp>
        <p:nvSpPr>
          <p:cNvPr id="4" name="TextBox 3">
            <a:extLst>
              <a:ext uri="{FF2B5EF4-FFF2-40B4-BE49-F238E27FC236}">
                <a16:creationId xmlns:a16="http://schemas.microsoft.com/office/drawing/2014/main" id="{3ED0532F-4C6F-4255-994A-F15AADA2F02E}"/>
              </a:ext>
            </a:extLst>
          </p:cNvPr>
          <p:cNvSpPr txBox="1"/>
          <p:nvPr/>
        </p:nvSpPr>
        <p:spPr>
          <a:xfrm>
            <a:off x="8709285" y="6310168"/>
            <a:ext cx="329784" cy="369332"/>
          </a:xfrm>
          <a:prstGeom prst="rect">
            <a:avLst/>
          </a:prstGeom>
          <a:noFill/>
        </p:spPr>
        <p:txBody>
          <a:bodyPr wrap="square" rtlCol="0">
            <a:spAutoFit/>
          </a:bodyPr>
          <a:lstStyle/>
          <a:p>
            <a:endParaRPr lang="en-US" dirty="0"/>
          </a:p>
        </p:txBody>
      </p:sp>
      <p:pic>
        <p:nvPicPr>
          <p:cNvPr id="5" name="Content Placeholder 4">
            <a:extLst>
              <a:ext uri="{FF2B5EF4-FFF2-40B4-BE49-F238E27FC236}">
                <a16:creationId xmlns:a16="http://schemas.microsoft.com/office/drawing/2014/main" id="{379FF3A1-BD6F-4A04-89C7-C60CDD3FE780}"/>
              </a:ext>
            </a:extLst>
          </p:cNvPr>
          <p:cNvPicPr>
            <a:picLocks noGrp="1" noChangeAspect="1"/>
          </p:cNvPicPr>
          <p:nvPr>
            <p:ph idx="1"/>
          </p:nvPr>
        </p:nvPicPr>
        <p:blipFill rotWithShape="1">
          <a:blip r:embed="rId3"/>
          <a:srcRect l="10868" r="5524"/>
          <a:stretch/>
        </p:blipFill>
        <p:spPr>
          <a:xfrm>
            <a:off x="2546580" y="2384612"/>
            <a:ext cx="3292538" cy="1815886"/>
          </a:xfrm>
          <a:prstGeom prst="rect">
            <a:avLst/>
          </a:prstGeom>
        </p:spPr>
      </p:pic>
    </p:spTree>
    <p:extLst>
      <p:ext uri="{BB962C8B-B14F-4D97-AF65-F5344CB8AC3E}">
        <p14:creationId xmlns:p14="http://schemas.microsoft.com/office/powerpoint/2010/main" val="4092192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E0AC-F375-42D2-8607-70CE04A2D65A}"/>
              </a:ext>
            </a:extLst>
          </p:cNvPr>
          <p:cNvSpPr>
            <a:spLocks noGrp="1"/>
          </p:cNvSpPr>
          <p:nvPr>
            <p:ph type="title"/>
          </p:nvPr>
        </p:nvSpPr>
        <p:spPr>
          <a:xfrm>
            <a:off x="328863" y="306750"/>
            <a:ext cx="8229600" cy="503147"/>
          </a:xfrm>
        </p:spPr>
        <p:txBody>
          <a:bodyPr>
            <a:normAutofit fontScale="90000"/>
          </a:bodyPr>
          <a:lstStyle/>
          <a:p>
            <a:r>
              <a:rPr lang="en-US" dirty="0"/>
              <a:t>PHARMACY REQUIREMENTS</a:t>
            </a:r>
          </a:p>
        </p:txBody>
      </p:sp>
      <p:sp>
        <p:nvSpPr>
          <p:cNvPr id="3" name="Content Placeholder 2">
            <a:extLst>
              <a:ext uri="{FF2B5EF4-FFF2-40B4-BE49-F238E27FC236}">
                <a16:creationId xmlns:a16="http://schemas.microsoft.com/office/drawing/2014/main" id="{9B4AF034-FAB5-4D92-93C7-580886C600A0}"/>
              </a:ext>
            </a:extLst>
          </p:cNvPr>
          <p:cNvSpPr>
            <a:spLocks noGrp="1"/>
          </p:cNvSpPr>
          <p:nvPr>
            <p:ph idx="1"/>
          </p:nvPr>
        </p:nvSpPr>
        <p:spPr>
          <a:xfrm>
            <a:off x="457200" y="1532759"/>
            <a:ext cx="8229600" cy="4515344"/>
          </a:xfrm>
        </p:spPr>
        <p:txBody>
          <a:bodyPr>
            <a:normAutofit fontScale="92500" lnSpcReduction="10000"/>
          </a:bodyPr>
          <a:lstStyle/>
          <a:p>
            <a:pPr>
              <a:spcAft>
                <a:spcPts val="600"/>
              </a:spcAft>
            </a:pPr>
            <a:r>
              <a:rPr lang="en-US" dirty="0"/>
              <a:t>An INSIGHT Study Pharmacist is anyone who is involved in obtaining treatment assignments, receipt, handling or storage of study drug, or the preparation or dispensing of study treatment to sites.  These individuals are unblinded and </a:t>
            </a:r>
            <a:r>
              <a:rPr lang="en-US" b="1" u="sng" dirty="0"/>
              <a:t>must not</a:t>
            </a:r>
            <a:r>
              <a:rPr lang="en-US" dirty="0"/>
              <a:t> be involved in the care, assessment or data collection of study participants.</a:t>
            </a:r>
          </a:p>
          <a:p>
            <a:pPr>
              <a:spcAft>
                <a:spcPts val="600"/>
              </a:spcAft>
            </a:pPr>
            <a:r>
              <a:rPr lang="en-US" dirty="0"/>
              <a:t>INSIGHT investigational study products must be secured, segregated, and stored per manufacturer requirements.</a:t>
            </a:r>
          </a:p>
          <a:p>
            <a:pPr>
              <a:spcAft>
                <a:spcPts val="600"/>
              </a:spcAft>
            </a:pPr>
            <a:r>
              <a:rPr lang="en-US" dirty="0"/>
              <a:t>All areas and units storing study products must have a system in place for electronic temperature monitoring, with temperature recorded at least every 60 minutes.</a:t>
            </a:r>
          </a:p>
          <a:p>
            <a:r>
              <a:rPr lang="en-US" dirty="0"/>
              <a:t>All pharmacies must comply with the INSIGHT COVID-19 study Pharmacy Plan.</a:t>
            </a:r>
          </a:p>
          <a:p>
            <a:endParaRPr lang="en-US" dirty="0"/>
          </a:p>
        </p:txBody>
      </p:sp>
    </p:spTree>
    <p:extLst>
      <p:ext uri="{BB962C8B-B14F-4D97-AF65-F5344CB8AC3E}">
        <p14:creationId xmlns:p14="http://schemas.microsoft.com/office/powerpoint/2010/main" val="3714687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E0AC-F375-42D2-8607-70CE04A2D65A}"/>
              </a:ext>
            </a:extLst>
          </p:cNvPr>
          <p:cNvSpPr>
            <a:spLocks noGrp="1"/>
          </p:cNvSpPr>
          <p:nvPr>
            <p:ph type="title"/>
          </p:nvPr>
        </p:nvSpPr>
        <p:spPr>
          <a:xfrm>
            <a:off x="288758" y="344905"/>
            <a:ext cx="8229600" cy="463042"/>
          </a:xfrm>
        </p:spPr>
        <p:txBody>
          <a:bodyPr>
            <a:normAutofit fontScale="90000"/>
          </a:bodyPr>
          <a:lstStyle/>
          <a:p>
            <a:r>
              <a:rPr lang="en-US" dirty="0"/>
              <a:t>PHARMACY REQUIREMENTS</a:t>
            </a:r>
          </a:p>
        </p:txBody>
      </p:sp>
      <p:sp>
        <p:nvSpPr>
          <p:cNvPr id="3" name="Content Placeholder 2">
            <a:extLst>
              <a:ext uri="{FF2B5EF4-FFF2-40B4-BE49-F238E27FC236}">
                <a16:creationId xmlns:a16="http://schemas.microsoft.com/office/drawing/2014/main" id="{9B4AF034-FAB5-4D92-93C7-580886C600A0}"/>
              </a:ext>
            </a:extLst>
          </p:cNvPr>
          <p:cNvSpPr>
            <a:spLocks noGrp="1"/>
          </p:cNvSpPr>
          <p:nvPr>
            <p:ph idx="1"/>
          </p:nvPr>
        </p:nvSpPr>
        <p:spPr>
          <a:xfrm>
            <a:off x="365760" y="1408662"/>
            <a:ext cx="8229600" cy="4071208"/>
          </a:xfrm>
        </p:spPr>
        <p:txBody>
          <a:bodyPr>
            <a:normAutofit lnSpcReduction="10000"/>
          </a:bodyPr>
          <a:lstStyle/>
          <a:p>
            <a:r>
              <a:rPr lang="en-US" sz="2200" dirty="0"/>
              <a:t>INSIGHT COVID-19 study pharmacies must maintain study-specific SOPs and drug accountability logs.</a:t>
            </a:r>
          </a:p>
          <a:p>
            <a:r>
              <a:rPr lang="en-US" sz="2200" dirty="0"/>
              <a:t>Study Site Pharmacies (with unblinded pharmacists) must have specific SOPs for delivery of investigational products to Local Site Pharmacies </a:t>
            </a:r>
            <a:r>
              <a:rPr lang="en-US" sz="2200" dirty="0">
                <a:solidFill>
                  <a:srgbClr val="7030A0"/>
                </a:solidFill>
              </a:rPr>
              <a:t>–</a:t>
            </a:r>
            <a:r>
              <a:rPr lang="en-US" sz="2200" dirty="0">
                <a:solidFill>
                  <a:srgbClr val="C00000"/>
                </a:solidFill>
              </a:rPr>
              <a:t>presently all VAs site have Study Site Pharmacies with no plans for sharing with other Local Site Pharmacies </a:t>
            </a:r>
          </a:p>
          <a:p>
            <a:r>
              <a:rPr lang="en-US" sz="2200" dirty="0"/>
              <a:t>The INSIGHT Washington ICC is required to conduct a virtual online visit to each INSIGHT COVID-19 Study Site Pharmacy and the DC ICC must certify that the pharmacy meets protocol requirements prior to study activation.</a:t>
            </a:r>
          </a:p>
          <a:p>
            <a:r>
              <a:rPr lang="en-US" sz="2200" dirty="0"/>
              <a:t>The first INSIGHT 014 / ACTIV-3 / TICO investigational agent:  LY3819253, requires refrigeration at 2-8°C prior to infusion. </a:t>
            </a:r>
          </a:p>
          <a:p>
            <a:pPr marL="0" indent="0">
              <a:buNone/>
            </a:pPr>
            <a:endParaRPr lang="en-US" sz="2200" dirty="0"/>
          </a:p>
          <a:p>
            <a:endParaRPr lang="en-US" dirty="0"/>
          </a:p>
        </p:txBody>
      </p:sp>
    </p:spTree>
    <p:extLst>
      <p:ext uri="{BB962C8B-B14F-4D97-AF65-F5344CB8AC3E}">
        <p14:creationId xmlns:p14="http://schemas.microsoft.com/office/powerpoint/2010/main" val="3901934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E0AC-F375-42D2-8607-70CE04A2D65A}"/>
              </a:ext>
            </a:extLst>
          </p:cNvPr>
          <p:cNvSpPr>
            <a:spLocks noGrp="1"/>
          </p:cNvSpPr>
          <p:nvPr>
            <p:ph type="title"/>
          </p:nvPr>
        </p:nvSpPr>
        <p:spPr>
          <a:xfrm>
            <a:off x="280737" y="304800"/>
            <a:ext cx="8229600" cy="487105"/>
          </a:xfrm>
        </p:spPr>
        <p:txBody>
          <a:bodyPr>
            <a:normAutofit fontScale="90000"/>
          </a:bodyPr>
          <a:lstStyle/>
          <a:p>
            <a:r>
              <a:rPr lang="en-US" dirty="0"/>
              <a:t>PHARMACY REQUIREMENTS</a:t>
            </a:r>
          </a:p>
        </p:txBody>
      </p:sp>
      <p:sp>
        <p:nvSpPr>
          <p:cNvPr id="3" name="Content Placeholder 2">
            <a:extLst>
              <a:ext uri="{FF2B5EF4-FFF2-40B4-BE49-F238E27FC236}">
                <a16:creationId xmlns:a16="http://schemas.microsoft.com/office/drawing/2014/main" id="{9B4AF034-FAB5-4D92-93C7-580886C600A0}"/>
              </a:ext>
            </a:extLst>
          </p:cNvPr>
          <p:cNvSpPr>
            <a:spLocks noGrp="1"/>
          </p:cNvSpPr>
          <p:nvPr>
            <p:ph idx="1"/>
          </p:nvPr>
        </p:nvSpPr>
        <p:spPr>
          <a:xfrm>
            <a:off x="372292" y="1513164"/>
            <a:ext cx="8229600" cy="4190513"/>
          </a:xfrm>
        </p:spPr>
        <p:txBody>
          <a:bodyPr>
            <a:normAutofit fontScale="92500" lnSpcReduction="20000"/>
          </a:bodyPr>
          <a:lstStyle/>
          <a:p>
            <a:pPr>
              <a:spcAft>
                <a:spcPts val="600"/>
              </a:spcAft>
            </a:pPr>
            <a:r>
              <a:rPr lang="en-US" dirty="0"/>
              <a:t>US sites will also receive a formulation of </a:t>
            </a:r>
            <a:r>
              <a:rPr lang="en-US" u="sng" dirty="0"/>
              <a:t>liquid</a:t>
            </a:r>
            <a:r>
              <a:rPr lang="en-US" dirty="0"/>
              <a:t> remdesivir from Gilead Pharmaceuticals, which requires refrigeration at 2 - 8°C.  This is provided as Standard of Care to study participants in both arms, and as such, is a study product, though not an investigational agent.   Lyophilized remdesivir, which may be available in the future to US sites, is stored at ambient temperature.</a:t>
            </a:r>
          </a:p>
          <a:p>
            <a:pPr>
              <a:spcAft>
                <a:spcPts val="600"/>
              </a:spcAft>
            </a:pPr>
            <a:r>
              <a:rPr lang="en-US" dirty="0"/>
              <a:t>Prior to site activation, Study Site Pharmacies will receive a supply of sleeves and labels for IV infusion bags for study product and placebo to maintain the blind.</a:t>
            </a:r>
          </a:p>
          <a:p>
            <a:pPr>
              <a:spcAft>
                <a:spcPts val="600"/>
              </a:spcAft>
            </a:pPr>
            <a:r>
              <a:rPr lang="en-US" dirty="0"/>
              <a:t>Prior to study activation, study products will be shipped to the site by PCI Services.</a:t>
            </a:r>
          </a:p>
          <a:p>
            <a:r>
              <a:rPr lang="en-US" dirty="0"/>
              <a:t>Other investigational products will be shipped when they become available.</a:t>
            </a:r>
          </a:p>
        </p:txBody>
      </p:sp>
    </p:spTree>
    <p:extLst>
      <p:ext uri="{BB962C8B-B14F-4D97-AF65-F5344CB8AC3E}">
        <p14:creationId xmlns:p14="http://schemas.microsoft.com/office/powerpoint/2010/main" val="962420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8E60-FDFC-4BAE-8997-FC45C53C7737}"/>
              </a:ext>
            </a:extLst>
          </p:cNvPr>
          <p:cNvSpPr>
            <a:spLocks noGrp="1"/>
          </p:cNvSpPr>
          <p:nvPr>
            <p:ph type="title"/>
          </p:nvPr>
        </p:nvSpPr>
        <p:spPr>
          <a:xfrm>
            <a:off x="259976" y="336884"/>
            <a:ext cx="8624047" cy="430958"/>
          </a:xfrm>
        </p:spPr>
        <p:txBody>
          <a:bodyPr>
            <a:normAutofit fontScale="90000"/>
          </a:bodyPr>
          <a:lstStyle/>
          <a:p>
            <a:r>
              <a:rPr lang="en-US" dirty="0"/>
              <a:t>CONTRACTS, TASK ORDERS, BUDGETS—Dr. Michael Vjecha</a:t>
            </a:r>
          </a:p>
        </p:txBody>
      </p:sp>
      <p:pic>
        <p:nvPicPr>
          <p:cNvPr id="4" name="Content Placeholder 4">
            <a:extLst>
              <a:ext uri="{FF2B5EF4-FFF2-40B4-BE49-F238E27FC236}">
                <a16:creationId xmlns:a16="http://schemas.microsoft.com/office/drawing/2014/main" id="{6444BAE9-BA9C-4E62-8179-43DB35A37283}"/>
              </a:ext>
            </a:extLst>
          </p:cNvPr>
          <p:cNvPicPr>
            <a:picLocks noGrp="1" noChangeAspect="1"/>
          </p:cNvPicPr>
          <p:nvPr>
            <p:ph idx="1"/>
          </p:nvPr>
        </p:nvPicPr>
        <p:blipFill rotWithShape="1">
          <a:blip r:embed="rId3"/>
          <a:srcRect l="10868" r="5524"/>
          <a:stretch/>
        </p:blipFill>
        <p:spPr>
          <a:xfrm>
            <a:off x="3324454" y="3083859"/>
            <a:ext cx="2165039" cy="1194053"/>
          </a:xfrm>
          <a:prstGeom prst="rect">
            <a:avLst/>
          </a:prstGeom>
        </p:spPr>
      </p:pic>
    </p:spTree>
    <p:extLst>
      <p:ext uri="{BB962C8B-B14F-4D97-AF65-F5344CB8AC3E}">
        <p14:creationId xmlns:p14="http://schemas.microsoft.com/office/powerpoint/2010/main" val="2925475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8E60-FDFC-4BAE-8997-FC45C53C7737}"/>
              </a:ext>
            </a:extLst>
          </p:cNvPr>
          <p:cNvSpPr>
            <a:spLocks noGrp="1"/>
          </p:cNvSpPr>
          <p:nvPr>
            <p:ph type="title"/>
          </p:nvPr>
        </p:nvSpPr>
        <p:spPr>
          <a:xfrm>
            <a:off x="259976" y="336884"/>
            <a:ext cx="8624047" cy="482750"/>
          </a:xfrm>
        </p:spPr>
        <p:txBody>
          <a:bodyPr>
            <a:normAutofit fontScale="90000"/>
          </a:bodyPr>
          <a:lstStyle/>
          <a:p>
            <a:r>
              <a:rPr lang="en-US" dirty="0"/>
              <a:t>CONTRACTS, TASK ORDERS, BUDGETS</a:t>
            </a:r>
          </a:p>
        </p:txBody>
      </p:sp>
      <p:sp>
        <p:nvSpPr>
          <p:cNvPr id="4" name="Content Placeholder 3">
            <a:extLst>
              <a:ext uri="{FF2B5EF4-FFF2-40B4-BE49-F238E27FC236}">
                <a16:creationId xmlns:a16="http://schemas.microsoft.com/office/drawing/2014/main" id="{B8BFE61C-6A66-4119-8AEB-8A86C0D169F4}"/>
              </a:ext>
            </a:extLst>
          </p:cNvPr>
          <p:cNvSpPr>
            <a:spLocks noGrp="1"/>
          </p:cNvSpPr>
          <p:nvPr>
            <p:ph idx="1"/>
          </p:nvPr>
        </p:nvSpPr>
        <p:spPr>
          <a:xfrm>
            <a:off x="259976" y="1378003"/>
            <a:ext cx="8534400" cy="4300902"/>
          </a:xfrm>
        </p:spPr>
        <p:txBody>
          <a:bodyPr>
            <a:normAutofit fontScale="25000" lnSpcReduction="20000"/>
          </a:bodyPr>
          <a:lstStyle/>
          <a:p>
            <a:pPr>
              <a:spcAft>
                <a:spcPts val="1200"/>
              </a:spcAft>
            </a:pPr>
            <a:r>
              <a:rPr lang="en-US" sz="8000" dirty="0"/>
              <a:t>For all INSIGHT COVID-19 trials, </a:t>
            </a:r>
            <a:r>
              <a:rPr lang="en-US" sz="8000" b="1" dirty="0"/>
              <a:t>NIAID/NIH </a:t>
            </a:r>
            <a:r>
              <a:rPr lang="en-US" sz="8000" dirty="0"/>
              <a:t>is the source of funds, through contracts between Leidos Biomedical Research, Inc., and the University of Minnesota.  INSIGHT passes funds to the </a:t>
            </a:r>
            <a:r>
              <a:rPr lang="en-US" sz="8000" b="1" dirty="0"/>
              <a:t>Institute for Clinical Research, Inc., (ICR),</a:t>
            </a:r>
            <a:r>
              <a:rPr lang="en-US" sz="8000" dirty="0"/>
              <a:t> the non-profit-corporation (NPC) at the DC VAMC, to support all INSIGHT DC ICC site institutions.</a:t>
            </a:r>
          </a:p>
          <a:p>
            <a:pPr>
              <a:spcAft>
                <a:spcPts val="1200"/>
              </a:spcAft>
            </a:pPr>
            <a:r>
              <a:rPr lang="en-US" sz="8000" dirty="0"/>
              <a:t>ICR executes a </a:t>
            </a:r>
            <a:r>
              <a:rPr lang="en-US" sz="8000" b="1" dirty="0"/>
              <a:t>Master Contract </a:t>
            </a:r>
            <a:r>
              <a:rPr lang="en-US" sz="8000" dirty="0"/>
              <a:t>(with general NIH terms and conditions, Site Leader designation, and overall performance period) and a study-specific </a:t>
            </a:r>
            <a:r>
              <a:rPr lang="en-US" sz="8000" b="1" dirty="0"/>
              <a:t>Task Order</a:t>
            </a:r>
            <a:r>
              <a:rPr lang="en-US" sz="8000" dirty="0"/>
              <a:t> (with Scope of Work, Budget Ceilings, Cost Schedule and Payment Schedule).  For VAMC sites, these agreements are executed with each affiliated non-profit-corporation (NPC).</a:t>
            </a:r>
          </a:p>
          <a:p>
            <a:pPr>
              <a:spcAft>
                <a:spcPts val="600"/>
              </a:spcAft>
            </a:pPr>
            <a:r>
              <a:rPr lang="en-US" sz="8000" dirty="0"/>
              <a:t>All INSIGHT study </a:t>
            </a:r>
            <a:r>
              <a:rPr lang="en-US" sz="8000" b="1" dirty="0"/>
              <a:t>Task Orders</a:t>
            </a:r>
            <a:r>
              <a:rPr lang="en-US" sz="8000" dirty="0"/>
              <a:t> are structured as </a:t>
            </a:r>
            <a:r>
              <a:rPr lang="en-US" sz="8000" b="1" dirty="0"/>
              <a:t>“fee-for-service/fixed-unit-price” </a:t>
            </a:r>
            <a:r>
              <a:rPr lang="en-US" sz="8000" dirty="0"/>
              <a:t>agreements, with payments based on work completed (e.g., number participants enrolled, CRFs uploaded, specimens received, etc.)   These are not “cost reimbursement” agreements, so sites are not required to submit invoices or expenditure reports.</a:t>
            </a:r>
          </a:p>
        </p:txBody>
      </p:sp>
    </p:spTree>
    <p:extLst>
      <p:ext uri="{BB962C8B-B14F-4D97-AF65-F5344CB8AC3E}">
        <p14:creationId xmlns:p14="http://schemas.microsoft.com/office/powerpoint/2010/main" val="2759973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8E60-FDFC-4BAE-8997-FC45C53C7737}"/>
              </a:ext>
            </a:extLst>
          </p:cNvPr>
          <p:cNvSpPr>
            <a:spLocks noGrp="1"/>
          </p:cNvSpPr>
          <p:nvPr>
            <p:ph type="title"/>
          </p:nvPr>
        </p:nvSpPr>
        <p:spPr>
          <a:xfrm>
            <a:off x="259976" y="280737"/>
            <a:ext cx="8624047" cy="511168"/>
          </a:xfrm>
        </p:spPr>
        <p:txBody>
          <a:bodyPr>
            <a:normAutofit fontScale="90000"/>
          </a:bodyPr>
          <a:lstStyle/>
          <a:p>
            <a:r>
              <a:rPr lang="en-US" dirty="0"/>
              <a:t>CONTRACTS, TASK ORDERS, BUDGETS</a:t>
            </a:r>
          </a:p>
        </p:txBody>
      </p:sp>
      <p:sp>
        <p:nvSpPr>
          <p:cNvPr id="4" name="Content Placeholder 3">
            <a:extLst>
              <a:ext uri="{FF2B5EF4-FFF2-40B4-BE49-F238E27FC236}">
                <a16:creationId xmlns:a16="http://schemas.microsoft.com/office/drawing/2014/main" id="{5DDE22A2-B74C-4BFB-96E9-4338BE664826}"/>
              </a:ext>
            </a:extLst>
          </p:cNvPr>
          <p:cNvSpPr>
            <a:spLocks noGrp="1"/>
          </p:cNvSpPr>
          <p:nvPr>
            <p:ph idx="1"/>
          </p:nvPr>
        </p:nvSpPr>
        <p:spPr>
          <a:xfrm>
            <a:off x="195827" y="1221447"/>
            <a:ext cx="8520697" cy="4954763"/>
          </a:xfrm>
        </p:spPr>
        <p:txBody>
          <a:bodyPr>
            <a:normAutofit fontScale="85000" lnSpcReduction="10000"/>
          </a:bodyPr>
          <a:lstStyle/>
          <a:p>
            <a:pPr>
              <a:spcBef>
                <a:spcPts val="0"/>
              </a:spcBef>
              <a:spcAft>
                <a:spcPts val="1200"/>
              </a:spcAft>
            </a:pPr>
            <a:r>
              <a:rPr lang="en-US" dirty="0"/>
              <a:t>Once ICR receives quarterly documentation and payment from the University of Minnesota, the DC ICC will issue remittance emails to sites and ICR will send checks to each site’s institution, usually 6-8 weeks after the end of each quarter (Jan-Mar, Apr-Jun, Jul-Sep, Oct-Dec), depending on the receipt of funds from INSIGHT.</a:t>
            </a:r>
          </a:p>
          <a:p>
            <a:pPr>
              <a:spcBef>
                <a:spcPts val="0"/>
              </a:spcBef>
              <a:spcAft>
                <a:spcPts val="1200"/>
              </a:spcAft>
            </a:pPr>
            <a:r>
              <a:rPr lang="en-US" dirty="0"/>
              <a:t>Site Leaders are free to allocate INSIGHT payments to support research, including hiring of research staff and purchase of equipment, supplies, and other needs, like PPE, without time limits, though in accordance with research allocation guidelines outlined in the NIH Grants Policy Statement.</a:t>
            </a:r>
          </a:p>
          <a:p>
            <a:pPr>
              <a:lnSpc>
                <a:spcPct val="110000"/>
              </a:lnSpc>
              <a:spcBef>
                <a:spcPts val="0"/>
              </a:spcBef>
              <a:spcAft>
                <a:spcPts val="1200"/>
              </a:spcAft>
            </a:pPr>
            <a:r>
              <a:rPr lang="en-US" dirty="0"/>
              <a:t>NIH provides </a:t>
            </a:r>
            <a:r>
              <a:rPr lang="en-US" b="1" dirty="0"/>
              <a:t>Facilities &amp; Administrative Costs </a:t>
            </a:r>
            <a:r>
              <a:rPr lang="en-US" dirty="0"/>
              <a:t>(F&amp;A, or indirect costs/IDC) on the base of Administrative Costs for each INSIGHT COVID trial, but not on the total of Participant Costs.  The base of Administrative Costs in INSIGHT 014 / ACTIV-3 / TICO is unique among previous NIAID-funded INSIGHT trials.</a:t>
            </a:r>
          </a:p>
          <a:p>
            <a:pPr>
              <a:lnSpc>
                <a:spcPct val="110000"/>
              </a:lnSpc>
              <a:spcBef>
                <a:spcPts val="0"/>
              </a:spcBef>
            </a:pPr>
            <a:r>
              <a:rPr lang="en-US" dirty="0"/>
              <a:t>The amount of potential site payments for </a:t>
            </a:r>
            <a:r>
              <a:rPr lang="en-US" b="1" dirty="0"/>
              <a:t>Administrative and Participant Care Costs </a:t>
            </a:r>
            <a:r>
              <a:rPr lang="en-US" dirty="0"/>
              <a:t>differs between the four INSIGHT COVID-19 trials.  </a:t>
            </a:r>
          </a:p>
          <a:p>
            <a:pPr>
              <a:spcBef>
                <a:spcPts val="0"/>
              </a:spcBef>
            </a:pPr>
            <a:endParaRPr lang="en-US" dirty="0"/>
          </a:p>
          <a:p>
            <a:pPr marL="0" indent="0">
              <a:buNone/>
            </a:pPr>
            <a:endParaRPr lang="en-US" dirty="0"/>
          </a:p>
        </p:txBody>
      </p:sp>
    </p:spTree>
    <p:extLst>
      <p:ext uri="{BB962C8B-B14F-4D97-AF65-F5344CB8AC3E}">
        <p14:creationId xmlns:p14="http://schemas.microsoft.com/office/powerpoint/2010/main" val="51163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8E60-FDFC-4BAE-8997-FC45C53C7737}"/>
              </a:ext>
            </a:extLst>
          </p:cNvPr>
          <p:cNvSpPr>
            <a:spLocks noGrp="1"/>
          </p:cNvSpPr>
          <p:nvPr>
            <p:ph type="title"/>
          </p:nvPr>
        </p:nvSpPr>
        <p:spPr>
          <a:xfrm>
            <a:off x="172688" y="296779"/>
            <a:ext cx="8624047" cy="527211"/>
          </a:xfrm>
        </p:spPr>
        <p:txBody>
          <a:bodyPr>
            <a:normAutofit/>
          </a:bodyPr>
          <a:lstStyle/>
          <a:p>
            <a:r>
              <a:rPr lang="en-US" dirty="0"/>
              <a:t>CONTRACTS, TASK ORDERS, BUDGETS</a:t>
            </a:r>
          </a:p>
        </p:txBody>
      </p:sp>
      <p:sp>
        <p:nvSpPr>
          <p:cNvPr id="4" name="Content Placeholder 3">
            <a:extLst>
              <a:ext uri="{FF2B5EF4-FFF2-40B4-BE49-F238E27FC236}">
                <a16:creationId xmlns:a16="http://schemas.microsoft.com/office/drawing/2014/main" id="{0F498915-E549-47F3-BC62-1C6C0ADEBE23}"/>
              </a:ext>
            </a:extLst>
          </p:cNvPr>
          <p:cNvSpPr>
            <a:spLocks noGrp="1"/>
          </p:cNvSpPr>
          <p:nvPr>
            <p:ph idx="1"/>
          </p:nvPr>
        </p:nvSpPr>
        <p:spPr>
          <a:xfrm>
            <a:off x="268941" y="1283711"/>
            <a:ext cx="8233376" cy="3713406"/>
          </a:xfrm>
        </p:spPr>
        <p:txBody>
          <a:bodyPr>
            <a:normAutofit fontScale="40000" lnSpcReduction="20000"/>
          </a:bodyPr>
          <a:lstStyle/>
          <a:p>
            <a:pPr marL="0" indent="0">
              <a:spcAft>
                <a:spcPts val="1200"/>
              </a:spcAft>
              <a:buNone/>
            </a:pPr>
            <a:r>
              <a:rPr lang="en-US" sz="4200" dirty="0"/>
              <a:t>The following is the </a:t>
            </a:r>
            <a:r>
              <a:rPr lang="en-US" sz="4200" b="1" dirty="0"/>
              <a:t>Cost Schedule </a:t>
            </a:r>
            <a:r>
              <a:rPr lang="en-US" sz="4200" dirty="0"/>
              <a:t>for INSIGHT 014 / ACTIV-3 / TICO for Washington ICC sites, including sites within the VA CSP SCC:</a:t>
            </a:r>
          </a:p>
          <a:p>
            <a:pPr marL="0" indent="0">
              <a:spcAft>
                <a:spcPts val="1200"/>
              </a:spcAft>
              <a:buNone/>
            </a:pPr>
            <a:r>
              <a:rPr lang="en-US" sz="2500" b="1" u="sng" dirty="0"/>
              <a:t>INSIGHT 014 / ACTIV-3 TICO Administrative Cost Schedule</a:t>
            </a:r>
            <a:endParaRPr lang="en-US" sz="3300" dirty="0"/>
          </a:p>
          <a:p>
            <a:pPr marL="0" indent="0">
              <a:buNone/>
            </a:pPr>
            <a:r>
              <a:rPr lang="en-US" b="1" dirty="0"/>
              <a:t>TICO  v1.0	</a:t>
            </a:r>
            <a:r>
              <a:rPr lang="en-US" dirty="0"/>
              <a:t>		</a:t>
            </a:r>
          </a:p>
          <a:p>
            <a:pPr marL="0" indent="0">
              <a:buNone/>
            </a:pPr>
            <a:r>
              <a:rPr lang="en-US" dirty="0"/>
              <a:t>Registration/Study Site Pharmacy		@	 $10,000.00 	paid upon protocol registration + site F&amp;A</a:t>
            </a:r>
          </a:p>
          <a:p>
            <a:pPr marL="0" indent="0">
              <a:buNone/>
            </a:pPr>
            <a:r>
              <a:rPr lang="en-US" dirty="0"/>
              <a:t>Start-up/Study Site Pharmacy			@	 $17,500.00 	paid upon site activation + site F&amp;A</a:t>
            </a:r>
          </a:p>
          <a:p>
            <a:pPr marL="0" indent="0">
              <a:buNone/>
            </a:pPr>
            <a:r>
              <a:rPr lang="en-US" dirty="0"/>
              <a:t>Accrual  (per participant)			@	 $1,000.00 	paid upon completed eCRF + site F&amp;A</a:t>
            </a:r>
          </a:p>
          <a:p>
            <a:pPr marL="0" indent="0">
              <a:buNone/>
            </a:pPr>
            <a:r>
              <a:rPr lang="en-US" sz="2500" b="1" dirty="0"/>
              <a:t>			</a:t>
            </a:r>
          </a:p>
          <a:p>
            <a:pPr marL="0" indent="0">
              <a:buNone/>
            </a:pPr>
            <a:r>
              <a:rPr lang="en-US" sz="2500" b="1" dirty="0"/>
              <a:t>INSIGHT 014 / ACTIV-3 TICO Participant Care Cost Schedule</a:t>
            </a:r>
            <a:r>
              <a:rPr lang="en-US" dirty="0"/>
              <a:t>			</a:t>
            </a:r>
            <a:r>
              <a:rPr lang="en-US" sz="2500" b="1" dirty="0"/>
              <a:t>No F&amp;A</a:t>
            </a:r>
          </a:p>
          <a:p>
            <a:pPr marL="0" indent="0">
              <a:buNone/>
            </a:pPr>
            <a:r>
              <a:rPr lang="en-US" dirty="0"/>
              <a:t>			</a:t>
            </a:r>
          </a:p>
          <a:p>
            <a:pPr marL="0" indent="0">
              <a:buNone/>
            </a:pPr>
            <a:r>
              <a:rPr lang="en-US" b="1" dirty="0"/>
              <a:t>TICO v1.0</a:t>
            </a:r>
            <a:r>
              <a:rPr lang="en-US" dirty="0"/>
              <a:t>			</a:t>
            </a:r>
          </a:p>
          <a:p>
            <a:pPr marL="0" indent="0">
              <a:buNone/>
            </a:pPr>
            <a:r>
              <a:rPr lang="en-US" dirty="0"/>
              <a:t>Enrollment/Baseline Visit + Specimen		@	 $7,500.00 	per completed eCRFs + specimen rec'd at repository</a:t>
            </a:r>
          </a:p>
          <a:p>
            <a:pPr marL="0" indent="0">
              <a:buNone/>
            </a:pPr>
            <a:r>
              <a:rPr lang="en-US" dirty="0"/>
              <a:t>Day 5 Visit + Specimen				@	 $7,500.00 	per completed eCRFs + specimen rec'd at repository</a:t>
            </a:r>
          </a:p>
          <a:p>
            <a:pPr marL="0" indent="0">
              <a:buNone/>
            </a:pPr>
            <a:r>
              <a:rPr lang="en-US" dirty="0"/>
              <a:t>Day 28 Visit + Specimen				@	 $5,000.00 	per completed eCRFs + specimen rec'd at repository</a:t>
            </a:r>
          </a:p>
          <a:p>
            <a:pPr marL="0" indent="0">
              <a:buNone/>
            </a:pPr>
            <a:r>
              <a:rPr lang="en-US" dirty="0"/>
              <a:t>Day 90 Visit + Specimen				@	 $5,000.00 	per completed eCRFs + specimen rec'd at repository</a:t>
            </a:r>
          </a:p>
          <a:p>
            <a:pPr marL="0" indent="0">
              <a:buNone/>
            </a:pPr>
            <a:r>
              <a:rPr lang="en-US" dirty="0"/>
              <a:t>					</a:t>
            </a:r>
          </a:p>
          <a:p>
            <a:pPr marL="0" indent="0">
              <a:buNone/>
            </a:pPr>
            <a:r>
              <a:rPr lang="en-US" b="1" dirty="0"/>
              <a:t>Genomics 004 v2.0</a:t>
            </a:r>
            <a:r>
              <a:rPr lang="en-US" sz="2500" b="1" dirty="0"/>
              <a:t>	</a:t>
            </a:r>
            <a:r>
              <a:rPr lang="en-US" dirty="0"/>
              <a:t>		</a:t>
            </a:r>
          </a:p>
          <a:p>
            <a:pPr marL="0" indent="0">
              <a:buNone/>
            </a:pPr>
            <a:r>
              <a:rPr lang="en-US" dirty="0"/>
              <a:t>Genomics specimen				@	 $150.00 	per specimen rec'd at repository</a:t>
            </a:r>
          </a:p>
          <a:p>
            <a:pPr marL="0" indent="0">
              <a:buNone/>
            </a:pPr>
            <a:r>
              <a:rPr lang="en-US" dirty="0"/>
              <a:t>			</a:t>
            </a:r>
          </a:p>
          <a:p>
            <a:pPr marL="0" indent="0">
              <a:buNone/>
            </a:pPr>
            <a:endParaRPr lang="en-US" dirty="0"/>
          </a:p>
        </p:txBody>
      </p:sp>
      <p:sp>
        <p:nvSpPr>
          <p:cNvPr id="5" name="TextBox 4">
            <a:extLst>
              <a:ext uri="{FF2B5EF4-FFF2-40B4-BE49-F238E27FC236}">
                <a16:creationId xmlns:a16="http://schemas.microsoft.com/office/drawing/2014/main" id="{5B797382-36FD-455D-8719-FF033A0E1B70}"/>
              </a:ext>
            </a:extLst>
          </p:cNvPr>
          <p:cNvSpPr txBox="1"/>
          <p:nvPr/>
        </p:nvSpPr>
        <p:spPr>
          <a:xfrm>
            <a:off x="268941" y="4856673"/>
            <a:ext cx="8527794" cy="1138773"/>
          </a:xfrm>
          <a:prstGeom prst="rect">
            <a:avLst/>
          </a:prstGeom>
          <a:noFill/>
        </p:spPr>
        <p:txBody>
          <a:bodyPr wrap="square" rtlCol="0">
            <a:spAutoFit/>
          </a:bodyPr>
          <a:lstStyle/>
          <a:p>
            <a:r>
              <a:rPr lang="en-US" sz="1700" dirty="0"/>
              <a:t>Sites will soon receive two one-page forms to provide key contact and contract/payment information.   ICR will then generate site-specific documents for sites to review prior to final execution.   For sites open and accruing before 30 September, INSIGHT payment will be made by ICR in mid-November.</a:t>
            </a:r>
          </a:p>
        </p:txBody>
      </p:sp>
    </p:spTree>
    <p:extLst>
      <p:ext uri="{BB962C8B-B14F-4D97-AF65-F5344CB8AC3E}">
        <p14:creationId xmlns:p14="http://schemas.microsoft.com/office/powerpoint/2010/main" val="3729724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8E60-FDFC-4BAE-8997-FC45C53C7737}"/>
              </a:ext>
            </a:extLst>
          </p:cNvPr>
          <p:cNvSpPr>
            <a:spLocks noGrp="1"/>
          </p:cNvSpPr>
          <p:nvPr>
            <p:ph type="title"/>
          </p:nvPr>
        </p:nvSpPr>
        <p:spPr>
          <a:xfrm>
            <a:off x="259976" y="352926"/>
            <a:ext cx="8624047" cy="479084"/>
          </a:xfrm>
        </p:spPr>
        <p:txBody>
          <a:bodyPr>
            <a:normAutofit fontScale="90000"/>
          </a:bodyPr>
          <a:lstStyle/>
          <a:p>
            <a:r>
              <a:rPr lang="en-US" dirty="0"/>
              <a:t>HELP AND RESOURCES &amp; SUMMARY —Dr. Vicky Davey</a:t>
            </a:r>
          </a:p>
        </p:txBody>
      </p:sp>
      <p:pic>
        <p:nvPicPr>
          <p:cNvPr id="5" name="Content Placeholder 4">
            <a:extLst>
              <a:ext uri="{FF2B5EF4-FFF2-40B4-BE49-F238E27FC236}">
                <a16:creationId xmlns:a16="http://schemas.microsoft.com/office/drawing/2014/main" id="{8221B818-0521-4803-8707-9A2FC1446F1E}"/>
              </a:ext>
            </a:extLst>
          </p:cNvPr>
          <p:cNvPicPr>
            <a:picLocks noGrp="1" noChangeAspect="1"/>
          </p:cNvPicPr>
          <p:nvPr>
            <p:ph idx="1"/>
          </p:nvPr>
        </p:nvPicPr>
        <p:blipFill rotWithShape="1">
          <a:blip r:embed="rId3"/>
          <a:srcRect l="10868" r="5524"/>
          <a:stretch/>
        </p:blipFill>
        <p:spPr>
          <a:xfrm>
            <a:off x="3275690" y="3056965"/>
            <a:ext cx="2213803" cy="1220947"/>
          </a:xfrm>
          <a:prstGeom prst="rect">
            <a:avLst/>
          </a:prstGeom>
        </p:spPr>
      </p:pic>
    </p:spTree>
    <p:extLst>
      <p:ext uri="{BB962C8B-B14F-4D97-AF65-F5344CB8AC3E}">
        <p14:creationId xmlns:p14="http://schemas.microsoft.com/office/powerpoint/2010/main" val="2184765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8E60-FDFC-4BAE-8997-FC45C53C7737}"/>
              </a:ext>
            </a:extLst>
          </p:cNvPr>
          <p:cNvSpPr>
            <a:spLocks noGrp="1"/>
          </p:cNvSpPr>
          <p:nvPr>
            <p:ph type="title"/>
          </p:nvPr>
        </p:nvSpPr>
        <p:spPr>
          <a:xfrm>
            <a:off x="268942" y="344905"/>
            <a:ext cx="8624047" cy="511168"/>
          </a:xfrm>
        </p:spPr>
        <p:txBody>
          <a:bodyPr>
            <a:normAutofit fontScale="90000"/>
          </a:bodyPr>
          <a:lstStyle/>
          <a:p>
            <a:r>
              <a:rPr lang="en-US" dirty="0"/>
              <a:t>HELP AND RESOURCES</a:t>
            </a:r>
          </a:p>
        </p:txBody>
      </p:sp>
      <p:sp>
        <p:nvSpPr>
          <p:cNvPr id="4" name="Content Placeholder 3">
            <a:extLst>
              <a:ext uri="{FF2B5EF4-FFF2-40B4-BE49-F238E27FC236}">
                <a16:creationId xmlns:a16="http://schemas.microsoft.com/office/drawing/2014/main" id="{B9095556-1F53-41DB-84EF-CF2D4A9A6242}"/>
              </a:ext>
            </a:extLst>
          </p:cNvPr>
          <p:cNvSpPr>
            <a:spLocks noGrp="1"/>
          </p:cNvSpPr>
          <p:nvPr>
            <p:ph idx="1"/>
          </p:nvPr>
        </p:nvSpPr>
        <p:spPr>
          <a:xfrm>
            <a:off x="98613" y="1676450"/>
            <a:ext cx="8794376" cy="4190513"/>
          </a:xfrm>
        </p:spPr>
        <p:txBody>
          <a:bodyPr>
            <a:normAutofit fontScale="92500" lnSpcReduction="20000"/>
          </a:bodyPr>
          <a:lstStyle/>
          <a:p>
            <a:r>
              <a:rPr lang="en-US" u="sng" dirty="0"/>
              <a:t>Any</a:t>
            </a:r>
            <a:r>
              <a:rPr lang="en-US" dirty="0"/>
              <a:t> questions may go to VA CSP SCC (</a:t>
            </a:r>
            <a:r>
              <a:rPr lang="en-US" dirty="0">
                <a:hlinkClick r:id="rId3"/>
              </a:rPr>
              <a:t>activreg@va.gov</a:t>
            </a:r>
            <a:r>
              <a:rPr lang="en-US" dirty="0"/>
              <a:t> )</a:t>
            </a:r>
          </a:p>
          <a:p>
            <a:r>
              <a:rPr lang="en-US" dirty="0"/>
              <a:t>In addition:</a:t>
            </a:r>
          </a:p>
          <a:p>
            <a:pPr lvl="1"/>
            <a:r>
              <a:rPr lang="en-US" dirty="0"/>
              <a:t>Medical management questions, investigational drug/study drug use questions, SAE questions and reports may go to our DC ICC Medical Monitor, Dr. Amy </a:t>
            </a:r>
            <a:r>
              <a:rPr lang="en-US" dirty="0" err="1"/>
              <a:t>Weintrob</a:t>
            </a:r>
            <a:r>
              <a:rPr lang="en-US" dirty="0"/>
              <a:t> (</a:t>
            </a:r>
            <a:r>
              <a:rPr lang="en-US" dirty="0">
                <a:hlinkClick r:id="rId4"/>
              </a:rPr>
              <a:t>amy.weintrob@va.gov</a:t>
            </a:r>
            <a:r>
              <a:rPr lang="en-US" dirty="0"/>
              <a:t>) </a:t>
            </a:r>
          </a:p>
          <a:p>
            <a:pPr lvl="1"/>
            <a:r>
              <a:rPr lang="en-US" dirty="0"/>
              <a:t>Site funding questions to Dr. Mike Vjecha at DC ICC (</a:t>
            </a:r>
            <a:r>
              <a:rPr lang="en-US" dirty="0">
                <a:hlinkClick r:id="rId5"/>
              </a:rPr>
              <a:t>michael.vjecha1@va.gov</a:t>
            </a:r>
            <a:r>
              <a:rPr lang="en-US" dirty="0"/>
              <a:t> )</a:t>
            </a:r>
          </a:p>
          <a:p>
            <a:pPr lvl="1"/>
            <a:r>
              <a:rPr lang="en-US" dirty="0"/>
              <a:t>Pharmacy questions to Adriana Sánchez at DC ICC (</a:t>
            </a:r>
            <a:r>
              <a:rPr lang="en-US" dirty="0">
                <a:hlinkClick r:id="rId6"/>
              </a:rPr>
              <a:t>adriana.sanchez@va.gov</a:t>
            </a:r>
            <a:r>
              <a:rPr lang="en-US" dirty="0"/>
              <a:t> )</a:t>
            </a:r>
          </a:p>
          <a:p>
            <a:endParaRPr lang="en-US" dirty="0"/>
          </a:p>
          <a:p>
            <a:r>
              <a:rPr lang="en-US" dirty="0"/>
              <a:t>ORD questions—on other ACTIV/OWS studies, policy, local barriers to COVID-19 research—email  </a:t>
            </a:r>
            <a:r>
              <a:rPr lang="en-US" dirty="0">
                <a:hlinkClick r:id="rId7"/>
              </a:rPr>
              <a:t>ORDCOVID19@va.gov</a:t>
            </a:r>
            <a:r>
              <a:rPr lang="en-US" dirty="0"/>
              <a:t> or Vicky Davey (</a:t>
            </a:r>
            <a:r>
              <a:rPr lang="en-US" dirty="0">
                <a:hlinkClick r:id="rId8"/>
              </a:rPr>
              <a:t>victoria.davey@va.gov</a:t>
            </a:r>
            <a:r>
              <a:rPr lang="en-US" dirty="0"/>
              <a:t>)</a:t>
            </a:r>
          </a:p>
        </p:txBody>
      </p:sp>
    </p:spTree>
    <p:extLst>
      <p:ext uri="{BB962C8B-B14F-4D97-AF65-F5344CB8AC3E}">
        <p14:creationId xmlns:p14="http://schemas.microsoft.com/office/powerpoint/2010/main" val="423387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DED0-3C19-4094-AAE5-B46298252879}"/>
              </a:ext>
            </a:extLst>
          </p:cNvPr>
          <p:cNvSpPr>
            <a:spLocks noGrp="1"/>
          </p:cNvSpPr>
          <p:nvPr>
            <p:ph type="title"/>
          </p:nvPr>
        </p:nvSpPr>
        <p:spPr>
          <a:xfrm>
            <a:off x="304800" y="312821"/>
            <a:ext cx="8229600" cy="471063"/>
          </a:xfrm>
        </p:spPr>
        <p:txBody>
          <a:bodyPr>
            <a:normAutofit fontScale="90000"/>
          </a:bodyPr>
          <a:lstStyle/>
          <a:p>
            <a:r>
              <a:rPr lang="en-US" cap="all" dirty="0"/>
              <a:t>Introduction</a:t>
            </a:r>
          </a:p>
        </p:txBody>
      </p:sp>
      <p:sp>
        <p:nvSpPr>
          <p:cNvPr id="3" name="Content Placeholder 2">
            <a:extLst>
              <a:ext uri="{FF2B5EF4-FFF2-40B4-BE49-F238E27FC236}">
                <a16:creationId xmlns:a16="http://schemas.microsoft.com/office/drawing/2014/main" id="{1C1E3C67-4A65-44BB-ABD9-59DDBE131851}"/>
              </a:ext>
            </a:extLst>
          </p:cNvPr>
          <p:cNvSpPr>
            <a:spLocks noGrp="1"/>
          </p:cNvSpPr>
          <p:nvPr>
            <p:ph idx="1"/>
          </p:nvPr>
        </p:nvSpPr>
        <p:spPr>
          <a:xfrm>
            <a:off x="457200" y="1326826"/>
            <a:ext cx="8229600" cy="4536091"/>
          </a:xfrm>
        </p:spPr>
        <p:txBody>
          <a:bodyPr>
            <a:normAutofit fontScale="85000" lnSpcReduction="20000"/>
          </a:bodyPr>
          <a:lstStyle/>
          <a:p>
            <a:pPr>
              <a:spcAft>
                <a:spcPts val="600"/>
              </a:spcAft>
            </a:pPr>
            <a:r>
              <a:rPr lang="en-US" dirty="0"/>
              <a:t>VA has raised its hand to contribute to national and international studies on COVID-19 since the beginning of the pandemic</a:t>
            </a:r>
          </a:p>
          <a:p>
            <a:pPr>
              <a:spcAft>
                <a:spcPts val="600"/>
              </a:spcAft>
            </a:pPr>
            <a:r>
              <a:rPr lang="en-US" dirty="0"/>
              <a:t>Accelerating COVID-19 Therapeutic Interventions and Vaccines (ACTIV) and Operation Warp Speed (OWS) are U.S. government initiatives to enable development of diagnostics, therapeutics, and vaccines</a:t>
            </a:r>
          </a:p>
          <a:p>
            <a:pPr>
              <a:spcAft>
                <a:spcPts val="600"/>
              </a:spcAft>
            </a:pPr>
            <a:r>
              <a:rPr lang="en-US" dirty="0"/>
              <a:t>Getting OWS/ACTIV protocols launched at VA sites is the highest priority in ORD’s COVID-19 portfolio</a:t>
            </a:r>
          </a:p>
          <a:p>
            <a:pPr>
              <a:spcAft>
                <a:spcPts val="600"/>
              </a:spcAft>
            </a:pPr>
            <a:r>
              <a:rPr lang="en-US" dirty="0"/>
              <a:t>Providing veterans with access to OWS/ACTIV clinical trials is a goal of our VHA Executive in Charge, Dr. Richard Stone</a:t>
            </a:r>
          </a:p>
          <a:p>
            <a:pPr>
              <a:spcAft>
                <a:spcPts val="600"/>
              </a:spcAft>
            </a:pPr>
            <a:r>
              <a:rPr lang="en-US" dirty="0"/>
              <a:t>“..our clinical research capabilities and experience make us a premier environment for conducting these important studies” </a:t>
            </a:r>
            <a:r>
              <a:rPr lang="en-US" sz="1700" dirty="0"/>
              <a:t>(Richard Stone, VHA USH Announcements, emailed 8/19/20)</a:t>
            </a:r>
            <a:endParaRPr lang="en-US" sz="2200" dirty="0"/>
          </a:p>
          <a:p>
            <a:pPr>
              <a:spcAft>
                <a:spcPts val="600"/>
              </a:spcAft>
            </a:pPr>
            <a:r>
              <a:rPr lang="en-US" dirty="0"/>
              <a:t>VA ORD and Perry Point CSPCC are collaborating with the NIAID-funded INSIGHT network as part of the INSIGHT Washington DC  International Coordinating Center (ICC) to conduct key INSIGHT COVID-19 studies</a:t>
            </a:r>
          </a:p>
          <a:p>
            <a:endParaRPr lang="en-US" dirty="0"/>
          </a:p>
          <a:p>
            <a:endParaRPr lang="en-US" dirty="0"/>
          </a:p>
        </p:txBody>
      </p:sp>
    </p:spTree>
    <p:extLst>
      <p:ext uri="{BB962C8B-B14F-4D97-AF65-F5344CB8AC3E}">
        <p14:creationId xmlns:p14="http://schemas.microsoft.com/office/powerpoint/2010/main" val="3628472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5D82-ACD2-45F3-B92C-C9BB6314502F}"/>
              </a:ext>
            </a:extLst>
          </p:cNvPr>
          <p:cNvSpPr>
            <a:spLocks noGrp="1"/>
          </p:cNvSpPr>
          <p:nvPr>
            <p:ph type="title"/>
          </p:nvPr>
        </p:nvSpPr>
        <p:spPr>
          <a:xfrm>
            <a:off x="312822" y="281933"/>
            <a:ext cx="8229600" cy="487105"/>
          </a:xfrm>
        </p:spPr>
        <p:txBody>
          <a:bodyPr>
            <a:normAutofit fontScale="90000"/>
          </a:bodyPr>
          <a:lstStyle/>
          <a:p>
            <a:r>
              <a:rPr lang="en-US" sz="2800" b="1" dirty="0">
                <a:latin typeface="Calibri" panose="020F0502020204030204" pitchFamily="34" charset="0"/>
                <a:cs typeface="Calibri" panose="020F0502020204030204" pitchFamily="34" charset="0"/>
              </a:rPr>
              <a:t>SUMMARY</a:t>
            </a:r>
          </a:p>
        </p:txBody>
      </p:sp>
      <p:sp>
        <p:nvSpPr>
          <p:cNvPr id="4" name="Rectangle 3">
            <a:extLst>
              <a:ext uri="{FF2B5EF4-FFF2-40B4-BE49-F238E27FC236}">
                <a16:creationId xmlns:a16="http://schemas.microsoft.com/office/drawing/2014/main" id="{E96E70BA-A8CD-4D40-B84E-7060736F49B9}"/>
              </a:ext>
            </a:extLst>
          </p:cNvPr>
          <p:cNvSpPr/>
          <p:nvPr/>
        </p:nvSpPr>
        <p:spPr>
          <a:xfrm>
            <a:off x="1559858" y="2178424"/>
            <a:ext cx="7126941" cy="3247043"/>
          </a:xfrm>
          <a:prstGeom prst="rect">
            <a:avLst/>
          </a:prstGeom>
        </p:spPr>
        <p:txBody>
          <a:bodyPr wrap="square">
            <a:spAutoFit/>
          </a:bodyPr>
          <a:lstStyle/>
          <a:p>
            <a:pPr>
              <a:spcAft>
                <a:spcPts val="450"/>
              </a:spcAft>
            </a:pPr>
            <a:r>
              <a:rPr lang="en-US" sz="2000" b="1" dirty="0"/>
              <a:t>Promise:  	</a:t>
            </a:r>
            <a:r>
              <a:rPr lang="en-US" sz="2000" dirty="0"/>
              <a:t>	perhaps, treatments for COVID-19 </a:t>
            </a:r>
          </a:p>
          <a:p>
            <a:pPr>
              <a:spcAft>
                <a:spcPts val="450"/>
              </a:spcAft>
            </a:pPr>
            <a:r>
              <a:rPr lang="en-US" sz="2000" b="1" dirty="0"/>
              <a:t>Contribution:  </a:t>
            </a:r>
            <a:r>
              <a:rPr lang="en-US" sz="2000" dirty="0"/>
              <a:t>	to the global effort</a:t>
            </a:r>
          </a:p>
          <a:p>
            <a:pPr>
              <a:spcAft>
                <a:spcPts val="450"/>
              </a:spcAft>
            </a:pPr>
            <a:r>
              <a:rPr lang="en-US" sz="2000" b="1" dirty="0"/>
              <a:t>Access:  </a:t>
            </a:r>
            <a:r>
              <a:rPr lang="en-US" sz="2000" dirty="0"/>
              <a:t>			for Veterans</a:t>
            </a:r>
          </a:p>
          <a:p>
            <a:pPr>
              <a:spcAft>
                <a:spcPts val="450"/>
              </a:spcAft>
            </a:pPr>
            <a:r>
              <a:rPr lang="en-US" sz="2000" b="1" dirty="0"/>
              <a:t>Efficiency:  </a:t>
            </a:r>
            <a:r>
              <a:rPr lang="en-US" sz="2000" dirty="0"/>
              <a:t>		multiple investigational agents will be tested</a:t>
            </a:r>
          </a:p>
          <a:p>
            <a:pPr>
              <a:spcAft>
                <a:spcPts val="450"/>
              </a:spcAft>
            </a:pPr>
            <a:r>
              <a:rPr lang="en-US" sz="2000" b="1" dirty="0"/>
              <a:t>Opportunity: </a:t>
            </a:r>
            <a:r>
              <a:rPr lang="en-US" sz="2000" dirty="0"/>
              <a:t>	for VA researchers—publications, access to 						data and biospecimens</a:t>
            </a:r>
          </a:p>
          <a:p>
            <a:pPr>
              <a:spcAft>
                <a:spcPts val="450"/>
              </a:spcAft>
            </a:pPr>
            <a:r>
              <a:rPr lang="en-US" sz="2000" b="1" dirty="0"/>
              <a:t>Capability: </a:t>
            </a:r>
            <a:r>
              <a:rPr lang="en-US" sz="2000" dirty="0"/>
              <a:t>		VA has experience in multicenter clinical 						trials</a:t>
            </a:r>
          </a:p>
          <a:p>
            <a:pPr>
              <a:spcAft>
                <a:spcPts val="450"/>
              </a:spcAft>
            </a:pPr>
            <a:r>
              <a:rPr lang="en-US" sz="2000" b="1" dirty="0"/>
              <a:t>Challenge:</a:t>
            </a:r>
            <a:r>
              <a:rPr lang="en-US" sz="2000" dirty="0"/>
              <a:t>		of a master, adaptive, platform protocol</a:t>
            </a:r>
          </a:p>
        </p:txBody>
      </p:sp>
      <p:sp>
        <p:nvSpPr>
          <p:cNvPr id="5" name="TextBox 4">
            <a:extLst>
              <a:ext uri="{FF2B5EF4-FFF2-40B4-BE49-F238E27FC236}">
                <a16:creationId xmlns:a16="http://schemas.microsoft.com/office/drawing/2014/main" id="{CE8BA73E-AB8A-4950-A3D2-D8AFED4B5369}"/>
              </a:ext>
            </a:extLst>
          </p:cNvPr>
          <p:cNvSpPr txBox="1"/>
          <p:nvPr/>
        </p:nvSpPr>
        <p:spPr>
          <a:xfrm>
            <a:off x="591671" y="1290336"/>
            <a:ext cx="2899896" cy="646331"/>
          </a:xfrm>
          <a:prstGeom prst="rect">
            <a:avLst/>
          </a:prstGeom>
          <a:noFill/>
        </p:spPr>
        <p:txBody>
          <a:bodyPr wrap="none" rtlCol="0">
            <a:spAutoFit/>
          </a:bodyPr>
          <a:lstStyle/>
          <a:p>
            <a:r>
              <a:rPr lang="en-US" sz="3600" b="1" dirty="0"/>
              <a:t>Why ACTIV-3?</a:t>
            </a:r>
          </a:p>
        </p:txBody>
      </p:sp>
    </p:spTree>
    <p:extLst>
      <p:ext uri="{BB962C8B-B14F-4D97-AF65-F5344CB8AC3E}">
        <p14:creationId xmlns:p14="http://schemas.microsoft.com/office/powerpoint/2010/main" val="1326867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6979-F355-46D1-A539-459DA9767876}"/>
              </a:ext>
            </a:extLst>
          </p:cNvPr>
          <p:cNvSpPr>
            <a:spLocks noGrp="1"/>
          </p:cNvSpPr>
          <p:nvPr>
            <p:ph type="title"/>
          </p:nvPr>
        </p:nvSpPr>
        <p:spPr>
          <a:xfrm>
            <a:off x="340073" y="368968"/>
            <a:ext cx="8229600" cy="471063"/>
          </a:xfrm>
        </p:spPr>
        <p:txBody>
          <a:bodyPr>
            <a:normAutofit fontScale="90000"/>
          </a:bodyPr>
          <a:lstStyle/>
          <a:p>
            <a:r>
              <a:rPr lang="en-US" dirty="0"/>
              <a:t>THANK YOU AND QUESTIONS</a:t>
            </a:r>
          </a:p>
        </p:txBody>
      </p:sp>
      <p:pic>
        <p:nvPicPr>
          <p:cNvPr id="5" name="Content Placeholder 4">
            <a:extLst>
              <a:ext uri="{FF2B5EF4-FFF2-40B4-BE49-F238E27FC236}">
                <a16:creationId xmlns:a16="http://schemas.microsoft.com/office/drawing/2014/main" id="{6CFA426F-EEB5-467A-AB6A-CD704162C8E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40073" y="1591558"/>
            <a:ext cx="4231927" cy="4191000"/>
          </a:xfrm>
        </p:spPr>
      </p:pic>
      <p:sp>
        <p:nvSpPr>
          <p:cNvPr id="3" name="TextBox 2">
            <a:extLst>
              <a:ext uri="{FF2B5EF4-FFF2-40B4-BE49-F238E27FC236}">
                <a16:creationId xmlns:a16="http://schemas.microsoft.com/office/drawing/2014/main" id="{335C5B59-D194-4060-A908-D8D7298918F5}"/>
              </a:ext>
            </a:extLst>
          </p:cNvPr>
          <p:cNvSpPr txBox="1"/>
          <p:nvPr/>
        </p:nvSpPr>
        <p:spPr>
          <a:xfrm>
            <a:off x="4911365" y="1591558"/>
            <a:ext cx="3591612" cy="5047536"/>
          </a:xfrm>
          <a:prstGeom prst="rect">
            <a:avLst/>
          </a:prstGeom>
          <a:noFill/>
        </p:spPr>
        <p:txBody>
          <a:bodyPr wrap="square" rtlCol="0">
            <a:spAutoFit/>
          </a:bodyPr>
          <a:lstStyle/>
          <a:p>
            <a:r>
              <a:rPr lang="en-US" sz="2000" b="1" dirty="0"/>
              <a:t>For additional information:</a:t>
            </a:r>
          </a:p>
          <a:p>
            <a:endParaRPr lang="en-US" sz="2000" b="1" dirty="0"/>
          </a:p>
          <a:p>
            <a:r>
              <a:rPr lang="en-US" b="1" dirty="0"/>
              <a:t>Email ORD</a:t>
            </a:r>
          </a:p>
          <a:p>
            <a:pPr>
              <a:spcAft>
                <a:spcPts val="1200"/>
              </a:spcAft>
            </a:pPr>
            <a:r>
              <a:rPr lang="en-US" dirty="0">
                <a:hlinkClick r:id="rId5"/>
              </a:rPr>
              <a:t>ORDCOVID19@va.gov</a:t>
            </a:r>
            <a:endParaRPr lang="en-US" dirty="0"/>
          </a:p>
          <a:p>
            <a:pPr>
              <a:spcAft>
                <a:spcPts val="1200"/>
              </a:spcAft>
            </a:pPr>
            <a:r>
              <a:rPr lang="en-US" b="1" dirty="0"/>
              <a:t>Website for OWS</a:t>
            </a:r>
            <a:r>
              <a:rPr lang="en-US" dirty="0"/>
              <a:t> </a:t>
            </a:r>
            <a:r>
              <a:rPr lang="en-US" dirty="0">
                <a:hlinkClick r:id="rId6"/>
              </a:rPr>
              <a:t>https://www.hhs.gov/about/news/2020/06/16/fact-sheet-explaining-operation-warp-speed.html</a:t>
            </a:r>
            <a:endParaRPr lang="en-US" dirty="0"/>
          </a:p>
          <a:p>
            <a:pPr>
              <a:spcAft>
                <a:spcPts val="1200"/>
              </a:spcAft>
            </a:pPr>
            <a:r>
              <a:rPr lang="en-US" b="1" dirty="0"/>
              <a:t>Website for ACTIV</a:t>
            </a:r>
            <a:r>
              <a:rPr lang="en-US" dirty="0"/>
              <a:t> </a:t>
            </a:r>
            <a:r>
              <a:rPr lang="en-US" dirty="0">
                <a:hlinkClick r:id="rId7"/>
              </a:rPr>
              <a:t>https://www.nih.gov/research-training/medical-research-initiatives/activ</a:t>
            </a:r>
            <a:endParaRPr lang="en-US" dirty="0"/>
          </a:p>
          <a:p>
            <a:r>
              <a:rPr lang="en-US" b="1" dirty="0"/>
              <a:t>Website for INSIGHT</a:t>
            </a:r>
          </a:p>
          <a:p>
            <a:r>
              <a:rPr lang="en-US" dirty="0">
                <a:hlinkClick r:id="rId8"/>
              </a:rPr>
              <a:t>http://insight-trials.org/</a:t>
            </a:r>
            <a:r>
              <a:rPr lang="en-US" dirty="0"/>
              <a:t> </a:t>
            </a:r>
          </a:p>
          <a:p>
            <a:endParaRPr lang="en-US" dirty="0"/>
          </a:p>
          <a:p>
            <a:endParaRPr lang="en-US" dirty="0"/>
          </a:p>
        </p:txBody>
      </p:sp>
    </p:spTree>
    <p:extLst>
      <p:ext uri="{BB962C8B-B14F-4D97-AF65-F5344CB8AC3E}">
        <p14:creationId xmlns:p14="http://schemas.microsoft.com/office/powerpoint/2010/main" val="2122642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5E4B-D707-49DF-AF9A-828B91C9D482}"/>
              </a:ext>
            </a:extLst>
          </p:cNvPr>
          <p:cNvSpPr>
            <a:spLocks noGrp="1"/>
          </p:cNvSpPr>
          <p:nvPr>
            <p:ph type="title"/>
          </p:nvPr>
        </p:nvSpPr>
        <p:spPr>
          <a:xfrm>
            <a:off x="352926" y="288758"/>
            <a:ext cx="8229600" cy="543253"/>
          </a:xfrm>
        </p:spPr>
        <p:txBody>
          <a:bodyPr>
            <a:normAutofit/>
          </a:bodyPr>
          <a:lstStyle/>
          <a:p>
            <a:r>
              <a:rPr lang="en-US" sz="2800" b="1" dirty="0">
                <a:latin typeface="Calibri" panose="020F0502020204030204" pitchFamily="34" charset="0"/>
                <a:cs typeface="Calibri" panose="020F0502020204030204" pitchFamily="34" charset="0"/>
              </a:rPr>
              <a:t>AVAILABILITY OF RECORDING</a:t>
            </a:r>
          </a:p>
        </p:txBody>
      </p:sp>
      <p:sp>
        <p:nvSpPr>
          <p:cNvPr id="3" name="Rectangle 2">
            <a:extLst>
              <a:ext uri="{FF2B5EF4-FFF2-40B4-BE49-F238E27FC236}">
                <a16:creationId xmlns:a16="http://schemas.microsoft.com/office/drawing/2014/main" id="{E2BE85E4-EDB2-403E-8EA3-2AE902E4DA5B}"/>
              </a:ext>
            </a:extLst>
          </p:cNvPr>
          <p:cNvSpPr/>
          <p:nvPr/>
        </p:nvSpPr>
        <p:spPr>
          <a:xfrm>
            <a:off x="284480" y="1554480"/>
            <a:ext cx="8615680" cy="2677656"/>
          </a:xfrm>
          <a:prstGeom prst="rect">
            <a:avLst/>
          </a:prstGeom>
        </p:spPr>
        <p:txBody>
          <a:bodyPr wrap="square">
            <a:spAutoFit/>
          </a:bodyPr>
          <a:lstStyle/>
          <a:p>
            <a:pPr marL="457200" indent="-457200">
              <a:buFont typeface="Arial" panose="020B0604020202020204" pitchFamily="34" charset="0"/>
              <a:buChar char="•"/>
            </a:pPr>
            <a:r>
              <a:rPr lang="en-US" sz="2400" dirty="0"/>
              <a:t>A recording of this session and the associated handouts will be available on ORPP&amp;E’s Education and Training website approximately one-week post-webinar</a:t>
            </a:r>
          </a:p>
          <a:p>
            <a:endParaRPr lang="en-US" sz="2400" dirty="0"/>
          </a:p>
          <a:p>
            <a:pPr marL="457200" indent="-457200">
              <a:buFont typeface="Arial" panose="020B0604020202020204" pitchFamily="34" charset="0"/>
              <a:buChar char="•"/>
            </a:pPr>
            <a:r>
              <a:rPr lang="en-US" sz="2400" dirty="0"/>
              <a:t>An archive of this </a:t>
            </a:r>
            <a:r>
              <a:rPr lang="en-US" sz="2400"/>
              <a:t>and other webinars </a:t>
            </a:r>
            <a:r>
              <a:rPr lang="en-US" sz="2400" dirty="0"/>
              <a:t>can be found here:  </a:t>
            </a:r>
            <a:r>
              <a:rPr lang="en-US" sz="2400" dirty="0">
                <a:hlinkClick r:id="rId3"/>
              </a:rPr>
              <a:t>https://www.research.va.gov/programs/orppe/education/webinars/archives.cfm</a:t>
            </a:r>
            <a:endParaRPr lang="en-US" sz="2400" dirty="0"/>
          </a:p>
        </p:txBody>
      </p:sp>
    </p:spTree>
    <p:extLst>
      <p:ext uri="{BB962C8B-B14F-4D97-AF65-F5344CB8AC3E}">
        <p14:creationId xmlns:p14="http://schemas.microsoft.com/office/powerpoint/2010/main" val="256048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9720-E948-43AF-A01C-B448F382AE78}"/>
              </a:ext>
            </a:extLst>
          </p:cNvPr>
          <p:cNvSpPr>
            <a:spLocks noGrp="1"/>
          </p:cNvSpPr>
          <p:nvPr>
            <p:ph type="title"/>
          </p:nvPr>
        </p:nvSpPr>
        <p:spPr>
          <a:xfrm>
            <a:off x="328863" y="319240"/>
            <a:ext cx="8229600" cy="471063"/>
          </a:xfrm>
        </p:spPr>
        <p:txBody>
          <a:bodyPr>
            <a:normAutofit fontScale="90000"/>
          </a:bodyPr>
          <a:lstStyle/>
          <a:p>
            <a:r>
              <a:rPr lang="en-US" dirty="0"/>
              <a:t>OBJECTIVES</a:t>
            </a:r>
          </a:p>
        </p:txBody>
      </p:sp>
      <p:sp>
        <p:nvSpPr>
          <p:cNvPr id="3" name="Content Placeholder 2">
            <a:extLst>
              <a:ext uri="{FF2B5EF4-FFF2-40B4-BE49-F238E27FC236}">
                <a16:creationId xmlns:a16="http://schemas.microsoft.com/office/drawing/2014/main" id="{97A519EB-2EC5-48D1-9A87-B9F13839203C}"/>
              </a:ext>
            </a:extLst>
          </p:cNvPr>
          <p:cNvSpPr>
            <a:spLocks noGrp="1"/>
          </p:cNvSpPr>
          <p:nvPr>
            <p:ph idx="1"/>
          </p:nvPr>
        </p:nvSpPr>
        <p:spPr>
          <a:xfrm>
            <a:off x="404949" y="1402130"/>
            <a:ext cx="8229600" cy="4665567"/>
          </a:xfrm>
        </p:spPr>
        <p:txBody>
          <a:bodyPr>
            <a:normAutofit fontScale="85000" lnSpcReduction="20000"/>
          </a:bodyPr>
          <a:lstStyle/>
          <a:p>
            <a:pPr>
              <a:spcAft>
                <a:spcPts val="1200"/>
              </a:spcAft>
            </a:pPr>
            <a:r>
              <a:rPr lang="en-US" dirty="0"/>
              <a:t>Provide key information about ACTIV-3 and other INSIGHT COVID studies available to VAMC sites in fall 2020</a:t>
            </a:r>
          </a:p>
          <a:p>
            <a:pPr>
              <a:spcAft>
                <a:spcPts val="1200"/>
              </a:spcAft>
            </a:pPr>
            <a:r>
              <a:rPr lang="en-US" dirty="0"/>
              <a:t>Describe ACTIV-3 / INSIGHT 014 / TICO:  a major and complex Operation Warp Speed (OWS) initiative, under high pressure to enroll </a:t>
            </a:r>
            <a:r>
              <a:rPr lang="en-US" b="1" dirty="0"/>
              <a:t>hospitalized</a:t>
            </a:r>
            <a:r>
              <a:rPr lang="en-US" dirty="0"/>
              <a:t> COVID-19 participants to assess multiple candidate investigational neutralizing SARS-CoV-2-specific monoclonal antibodies, the most urgent initiative</a:t>
            </a:r>
          </a:p>
          <a:p>
            <a:pPr>
              <a:spcAft>
                <a:spcPts val="1200"/>
              </a:spcAft>
            </a:pPr>
            <a:r>
              <a:rPr lang="en-US" dirty="0"/>
              <a:t>Describe the INSIGHT network, DC ICC and VA CSP SCC/ORD collaboration,  structure, governance, and communication processes</a:t>
            </a:r>
          </a:p>
          <a:p>
            <a:pPr>
              <a:spcAft>
                <a:spcPts val="1200"/>
              </a:spcAft>
            </a:pPr>
            <a:r>
              <a:rPr lang="en-US" dirty="0"/>
              <a:t>Describe the objectives, design, methods and endpoints of all INSIGHT COVID-19 studies, with a focus on INSIGHT 014 / ACTIV-3 / TICO</a:t>
            </a:r>
          </a:p>
          <a:p>
            <a:pPr>
              <a:spcAft>
                <a:spcPts val="1200"/>
              </a:spcAft>
            </a:pPr>
            <a:r>
              <a:rPr lang="en-US" dirty="0"/>
              <a:t>Describe the processes for registration and study activation for VAMC sites for any INSIGHT COVID-19 trial</a:t>
            </a:r>
          </a:p>
          <a:p>
            <a:r>
              <a:rPr lang="en-US" dirty="0"/>
              <a:t>Provide opportunity for questions and comments</a:t>
            </a:r>
          </a:p>
        </p:txBody>
      </p:sp>
    </p:spTree>
    <p:extLst>
      <p:ext uri="{BB962C8B-B14F-4D97-AF65-F5344CB8AC3E}">
        <p14:creationId xmlns:p14="http://schemas.microsoft.com/office/powerpoint/2010/main" val="238815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6B77-E04F-4C38-B097-AE246B1A7B88}"/>
              </a:ext>
            </a:extLst>
          </p:cNvPr>
          <p:cNvSpPr>
            <a:spLocks noGrp="1"/>
          </p:cNvSpPr>
          <p:nvPr>
            <p:ph type="title"/>
          </p:nvPr>
        </p:nvSpPr>
        <p:spPr>
          <a:xfrm>
            <a:off x="310101" y="256674"/>
            <a:ext cx="8229600" cy="511168"/>
          </a:xfrm>
        </p:spPr>
        <p:txBody>
          <a:bodyPr>
            <a:normAutofit fontScale="90000"/>
          </a:bodyPr>
          <a:lstStyle/>
          <a:p>
            <a:r>
              <a:rPr lang="en-US" dirty="0"/>
              <a:t>OTHER INSIGHT COVID STUDIES FOR VA SITES</a:t>
            </a:r>
          </a:p>
        </p:txBody>
      </p:sp>
      <p:sp>
        <p:nvSpPr>
          <p:cNvPr id="3" name="Content Placeholder 2">
            <a:extLst>
              <a:ext uri="{FF2B5EF4-FFF2-40B4-BE49-F238E27FC236}">
                <a16:creationId xmlns:a16="http://schemas.microsoft.com/office/drawing/2014/main" id="{C709EA93-53B2-41A2-9702-CA3EBA55B13A}"/>
              </a:ext>
            </a:extLst>
          </p:cNvPr>
          <p:cNvSpPr>
            <a:spLocks noGrp="1"/>
          </p:cNvSpPr>
          <p:nvPr>
            <p:ph idx="1"/>
          </p:nvPr>
        </p:nvSpPr>
        <p:spPr>
          <a:xfrm>
            <a:off x="310101" y="1708255"/>
            <a:ext cx="8229600" cy="4190513"/>
          </a:xfrm>
        </p:spPr>
        <p:txBody>
          <a:bodyPr>
            <a:normAutofit/>
          </a:bodyPr>
          <a:lstStyle/>
          <a:p>
            <a:pPr marL="457200" lvl="1" indent="0">
              <a:buNone/>
            </a:pPr>
            <a:endParaRPr lang="en-US" dirty="0"/>
          </a:p>
          <a:p>
            <a:pPr lvl="1"/>
            <a:endParaRPr lang="en-US" dirty="0"/>
          </a:p>
          <a:p>
            <a:pPr marL="0" indent="0">
              <a:buNone/>
            </a:pPr>
            <a:endParaRPr lang="en-US" dirty="0"/>
          </a:p>
        </p:txBody>
      </p:sp>
      <p:sp>
        <p:nvSpPr>
          <p:cNvPr id="5" name="Rectangle 4"/>
          <p:cNvSpPr/>
          <p:nvPr/>
        </p:nvSpPr>
        <p:spPr>
          <a:xfrm>
            <a:off x="310101" y="1155356"/>
            <a:ext cx="8619214" cy="5570756"/>
          </a:xfrm>
          <a:prstGeom prst="rect">
            <a:avLst/>
          </a:prstGeom>
        </p:spPr>
        <p:txBody>
          <a:bodyPr wrap="square">
            <a:spAutoFit/>
          </a:bodyPr>
          <a:lstStyle/>
          <a:p>
            <a:pPr marL="342900" indent="-342900">
              <a:spcAft>
                <a:spcPts val="1200"/>
              </a:spcAft>
              <a:buFont typeface="Arial" panose="020B0604020202020204" pitchFamily="34" charset="0"/>
              <a:buChar char="•"/>
            </a:pPr>
            <a:r>
              <a:rPr lang="en-US" b="1" dirty="0"/>
              <a:t>INSIGHT 011 / ICOS</a:t>
            </a:r>
            <a:r>
              <a:rPr lang="en-US" sz="1900" dirty="0"/>
              <a:t>:  </a:t>
            </a:r>
            <a:r>
              <a:rPr lang="en-US" dirty="0"/>
              <a:t>An International </a:t>
            </a:r>
            <a:r>
              <a:rPr lang="en-US" b="1" dirty="0"/>
              <a:t>Observational</a:t>
            </a:r>
            <a:r>
              <a:rPr lang="en-US" dirty="0"/>
              <a:t> Study of Outpatients with SARS-CoV-2 Infection.  </a:t>
            </a:r>
            <a:r>
              <a:rPr lang="en-US" dirty="0">
                <a:solidFill>
                  <a:srgbClr val="0070C0"/>
                </a:solidFill>
              </a:rPr>
              <a:t>Version 1 open at pilot sites.  Version 2 approved by Advarra cIRB, opens late September 2020 at multiple US/international sites.  N = 10,000 outpatients.  Follow-up 28 days.</a:t>
            </a:r>
            <a:endParaRPr lang="en-US" sz="1900" dirty="0"/>
          </a:p>
          <a:p>
            <a:pPr marL="342900" indent="-342900">
              <a:spcAft>
                <a:spcPts val="1200"/>
              </a:spcAft>
              <a:buFont typeface="Arial" panose="020B0604020202020204" pitchFamily="34" charset="0"/>
              <a:buChar char="•"/>
            </a:pPr>
            <a:r>
              <a:rPr lang="en-US" b="1" dirty="0"/>
              <a:t>INSIGHT 012</a:t>
            </a:r>
            <a:r>
              <a:rPr lang="en-US" dirty="0"/>
              <a:t>:  An International Multicenter, Adaptive, Randomized Double-Blind Placebo-Controlled Trial of the Safety, Tolerability, and Efficacy of </a:t>
            </a:r>
            <a:r>
              <a:rPr lang="en-US" b="1" dirty="0"/>
              <a:t>Anti-Coronavirus Hyperimmune Intravenous Immunoglobulin (hIVIG) </a:t>
            </a:r>
            <a:r>
              <a:rPr lang="en-US" dirty="0"/>
              <a:t>for the Treatment of Adults </a:t>
            </a:r>
            <a:r>
              <a:rPr lang="en-US" u="sng" dirty="0"/>
              <a:t>Outpatients</a:t>
            </a:r>
            <a:r>
              <a:rPr lang="en-US" dirty="0"/>
              <a:t> in Early Stages of COVID-19.  </a:t>
            </a:r>
            <a:r>
              <a:rPr lang="en-US" dirty="0">
                <a:solidFill>
                  <a:srgbClr val="0070C0"/>
                </a:solidFill>
              </a:rPr>
              <a:t>Under development.  Opens late 2020.           N = 1,200 outpatients.  Follow-up 28 days (90 days at a subset of sites). </a:t>
            </a:r>
            <a:r>
              <a:rPr lang="en-US" dirty="0">
                <a:solidFill>
                  <a:srgbClr val="C00000"/>
                </a:solidFill>
              </a:rPr>
              <a:t>Exclusion criteria prevent co-enrollment with ACTIV-2.</a:t>
            </a:r>
          </a:p>
          <a:p>
            <a:pPr marL="342900" indent="-342900">
              <a:spcAft>
                <a:spcPts val="1200"/>
              </a:spcAft>
              <a:buFont typeface="Arial" panose="020B0604020202020204" pitchFamily="34" charset="0"/>
              <a:buChar char="•"/>
            </a:pPr>
            <a:r>
              <a:rPr lang="en-US" b="1" dirty="0"/>
              <a:t>INSIGHT 013 / ITAC:  </a:t>
            </a:r>
            <a:r>
              <a:rPr lang="en-US" dirty="0"/>
              <a:t>An International Multicenter, Adaptive, Randomized Double-Blind, Placebo-Controlled Trial of the Safety, Tolerability and Efficacy of </a:t>
            </a:r>
            <a:r>
              <a:rPr lang="en-US" b="1" dirty="0"/>
              <a:t>Anti-Coronavirus Hyperimmune Intravenous Immunoglobulin (hIVIG) </a:t>
            </a:r>
            <a:r>
              <a:rPr lang="en-US" dirty="0"/>
              <a:t>for the Treatment of Adult </a:t>
            </a:r>
            <a:r>
              <a:rPr lang="en-US" u="sng" dirty="0"/>
              <a:t>Hospitalized</a:t>
            </a:r>
            <a:r>
              <a:rPr lang="en-US" dirty="0"/>
              <a:t> Patients at Onset of Clinical Progression of COVID-19.  </a:t>
            </a:r>
            <a:r>
              <a:rPr lang="en-US" dirty="0">
                <a:solidFill>
                  <a:srgbClr val="0070C0"/>
                </a:solidFill>
              </a:rPr>
              <a:t>Version 1 under Advarra cIRB review.  Opens late September 2020.  N = 500 hospitalized participants.  Follow-up 28 days (90 days at a subset of sites). </a:t>
            </a:r>
            <a:r>
              <a:rPr lang="en-US" dirty="0">
                <a:solidFill>
                  <a:srgbClr val="C00000"/>
                </a:solidFill>
              </a:rPr>
              <a:t>ACTIV-3, CURES-1, HITCH also target inpatients; exclusion criteria may prevent co-enrollment.</a:t>
            </a:r>
          </a:p>
          <a:p>
            <a:pPr marL="342900" indent="-342900">
              <a:buFont typeface="Arial" panose="020B0604020202020204" pitchFamily="34" charset="0"/>
              <a:buChar char="•"/>
            </a:pPr>
            <a:endParaRPr lang="en-US" sz="1900" dirty="0"/>
          </a:p>
        </p:txBody>
      </p:sp>
    </p:spTree>
    <p:extLst>
      <p:ext uri="{BB962C8B-B14F-4D97-AF65-F5344CB8AC3E}">
        <p14:creationId xmlns:p14="http://schemas.microsoft.com/office/powerpoint/2010/main" val="216057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562E-990C-4470-9672-EEC8D60FCBD8}"/>
              </a:ext>
            </a:extLst>
          </p:cNvPr>
          <p:cNvSpPr>
            <a:spLocks noGrp="1"/>
          </p:cNvSpPr>
          <p:nvPr>
            <p:ph type="title"/>
          </p:nvPr>
        </p:nvSpPr>
        <p:spPr>
          <a:xfrm>
            <a:off x="288758" y="320842"/>
            <a:ext cx="8229600" cy="487105"/>
          </a:xfrm>
        </p:spPr>
        <p:txBody>
          <a:bodyPr>
            <a:normAutofit fontScale="90000"/>
          </a:bodyPr>
          <a:lstStyle/>
          <a:p>
            <a:r>
              <a:rPr lang="en-US" dirty="0"/>
              <a:t>OVERVIEW OF ACTIV-3—Dr. Virginia Kan</a:t>
            </a:r>
          </a:p>
        </p:txBody>
      </p:sp>
      <p:pic>
        <p:nvPicPr>
          <p:cNvPr id="5" name="Content Placeholder 4">
            <a:extLst>
              <a:ext uri="{FF2B5EF4-FFF2-40B4-BE49-F238E27FC236}">
                <a16:creationId xmlns:a16="http://schemas.microsoft.com/office/drawing/2014/main" id="{379FF3A1-BD6F-4A04-89C7-C60CDD3FE780}"/>
              </a:ext>
            </a:extLst>
          </p:cNvPr>
          <p:cNvPicPr>
            <a:picLocks noGrp="1" noChangeAspect="1"/>
          </p:cNvPicPr>
          <p:nvPr>
            <p:ph idx="1"/>
          </p:nvPr>
        </p:nvPicPr>
        <p:blipFill rotWithShape="1">
          <a:blip r:embed="rId3"/>
          <a:srcRect l="10868" r="5524"/>
          <a:stretch/>
        </p:blipFill>
        <p:spPr>
          <a:xfrm>
            <a:off x="2546580" y="2384612"/>
            <a:ext cx="3292538" cy="1815886"/>
          </a:xfrm>
          <a:prstGeom prst="rect">
            <a:avLst/>
          </a:prstGeom>
        </p:spPr>
      </p:pic>
    </p:spTree>
    <p:extLst>
      <p:ext uri="{BB962C8B-B14F-4D97-AF65-F5344CB8AC3E}">
        <p14:creationId xmlns:p14="http://schemas.microsoft.com/office/powerpoint/2010/main" val="72161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65A74D4-EEA3-42B1-9BB7-3C9C3A630193}"/>
              </a:ext>
            </a:extLst>
          </p:cNvPr>
          <p:cNvGrpSpPr/>
          <p:nvPr/>
        </p:nvGrpSpPr>
        <p:grpSpPr>
          <a:xfrm>
            <a:off x="0" y="681318"/>
            <a:ext cx="9144000" cy="5174414"/>
            <a:chOff x="0" y="681318"/>
            <a:chExt cx="9144000" cy="5174414"/>
          </a:xfrm>
        </p:grpSpPr>
        <p:pic>
          <p:nvPicPr>
            <p:cNvPr id="2" name="Picture 1">
              <a:extLst>
                <a:ext uri="{FF2B5EF4-FFF2-40B4-BE49-F238E27FC236}">
                  <a16:creationId xmlns:a16="http://schemas.microsoft.com/office/drawing/2014/main" id="{420AD185-AA25-194A-9BDA-9215A033AC3A}"/>
                </a:ext>
              </a:extLst>
            </p:cNvPr>
            <p:cNvPicPr>
              <a:picLocks noChangeAspect="1"/>
            </p:cNvPicPr>
            <p:nvPr/>
          </p:nvPicPr>
          <p:blipFill>
            <a:blip r:embed="rId3"/>
            <a:stretch>
              <a:fillRect/>
            </a:stretch>
          </p:blipFill>
          <p:spPr>
            <a:xfrm>
              <a:off x="0" y="686536"/>
              <a:ext cx="9144000" cy="5143500"/>
            </a:xfrm>
            <a:prstGeom prst="rect">
              <a:avLst/>
            </a:prstGeom>
          </p:spPr>
        </p:pic>
        <p:sp>
          <p:nvSpPr>
            <p:cNvPr id="5" name="TextBox 4">
              <a:extLst>
                <a:ext uri="{FF2B5EF4-FFF2-40B4-BE49-F238E27FC236}">
                  <a16:creationId xmlns:a16="http://schemas.microsoft.com/office/drawing/2014/main" id="{98CE443F-5B3A-47DB-9A6F-5E4AA1B5829C}"/>
                </a:ext>
              </a:extLst>
            </p:cNvPr>
            <p:cNvSpPr txBox="1"/>
            <p:nvPr/>
          </p:nvSpPr>
          <p:spPr>
            <a:xfrm>
              <a:off x="2839452" y="3914274"/>
              <a:ext cx="1147011" cy="430887"/>
            </a:xfrm>
            <a:prstGeom prst="rect">
              <a:avLst/>
            </a:prstGeom>
            <a:solidFill>
              <a:schemeClr val="accent3">
                <a:lumMod val="20000"/>
                <a:lumOff val="80000"/>
              </a:schemeClr>
            </a:solidFill>
          </p:spPr>
          <p:txBody>
            <a:bodyPr wrap="square" rtlCol="0">
              <a:spAutoFit/>
            </a:bodyPr>
            <a:lstStyle/>
            <a:p>
              <a:pPr algn="ctr"/>
              <a:r>
                <a:rPr lang="en-US" sz="1100" dirty="0"/>
                <a:t>24+ VAMC sites</a:t>
              </a:r>
            </a:p>
            <a:p>
              <a:pPr algn="ctr"/>
              <a:r>
                <a:rPr lang="en-US" sz="1100" dirty="0"/>
                <a:t>in VA CSP SCC</a:t>
              </a:r>
            </a:p>
          </p:txBody>
        </p:sp>
        <p:sp>
          <p:nvSpPr>
            <p:cNvPr id="3" name="TextBox 2">
              <a:extLst>
                <a:ext uri="{FF2B5EF4-FFF2-40B4-BE49-F238E27FC236}">
                  <a16:creationId xmlns:a16="http://schemas.microsoft.com/office/drawing/2014/main" id="{97A4AD67-D217-4B91-84AC-FD46295EC0C8}"/>
                </a:ext>
              </a:extLst>
            </p:cNvPr>
            <p:cNvSpPr txBox="1"/>
            <p:nvPr/>
          </p:nvSpPr>
          <p:spPr>
            <a:xfrm>
              <a:off x="34680" y="3984684"/>
              <a:ext cx="923364" cy="830997"/>
            </a:xfrm>
            <a:prstGeom prst="rect">
              <a:avLst/>
            </a:prstGeom>
            <a:solidFill>
              <a:schemeClr val="accent3">
                <a:lumMod val="20000"/>
                <a:lumOff val="80000"/>
              </a:schemeClr>
            </a:solidFill>
          </p:spPr>
          <p:txBody>
            <a:bodyPr wrap="square" rtlCol="0">
              <a:spAutoFit/>
            </a:bodyPr>
            <a:lstStyle/>
            <a:p>
              <a:pPr algn="ctr"/>
              <a:r>
                <a:rPr lang="en-US" sz="1200" dirty="0"/>
                <a:t>150+ sites across four INSIGHT ICCs</a:t>
              </a:r>
            </a:p>
          </p:txBody>
        </p:sp>
        <p:sp>
          <p:nvSpPr>
            <p:cNvPr id="4" name="TextBox 3">
              <a:extLst>
                <a:ext uri="{FF2B5EF4-FFF2-40B4-BE49-F238E27FC236}">
                  <a16:creationId xmlns:a16="http://schemas.microsoft.com/office/drawing/2014/main" id="{1D206982-6426-415A-8D6F-B11F86F1D3F9}"/>
                </a:ext>
              </a:extLst>
            </p:cNvPr>
            <p:cNvSpPr txBox="1"/>
            <p:nvPr/>
          </p:nvSpPr>
          <p:spPr>
            <a:xfrm>
              <a:off x="4455459" y="4545106"/>
              <a:ext cx="1021976" cy="261610"/>
            </a:xfrm>
            <a:prstGeom prst="rect">
              <a:avLst/>
            </a:prstGeom>
            <a:solidFill>
              <a:schemeClr val="accent3">
                <a:lumMod val="20000"/>
                <a:lumOff val="80000"/>
              </a:schemeClr>
            </a:solidFill>
          </p:spPr>
          <p:txBody>
            <a:bodyPr wrap="square" rtlCol="0">
              <a:spAutoFit/>
            </a:bodyPr>
            <a:lstStyle/>
            <a:p>
              <a:pPr algn="ctr"/>
              <a:r>
                <a:rPr lang="en-US" sz="1100" dirty="0"/>
                <a:t>44 US sites</a:t>
              </a:r>
            </a:p>
          </p:txBody>
        </p:sp>
        <p:sp>
          <p:nvSpPr>
            <p:cNvPr id="6" name="TextBox 5">
              <a:extLst>
                <a:ext uri="{FF2B5EF4-FFF2-40B4-BE49-F238E27FC236}">
                  <a16:creationId xmlns:a16="http://schemas.microsoft.com/office/drawing/2014/main" id="{F3E4CFBE-18D2-425B-A46E-E86BC815C69A}"/>
                </a:ext>
              </a:extLst>
            </p:cNvPr>
            <p:cNvSpPr txBox="1"/>
            <p:nvPr/>
          </p:nvSpPr>
          <p:spPr>
            <a:xfrm>
              <a:off x="6069106" y="4554071"/>
              <a:ext cx="1021976" cy="261610"/>
            </a:xfrm>
            <a:prstGeom prst="rect">
              <a:avLst/>
            </a:prstGeom>
            <a:solidFill>
              <a:schemeClr val="accent3">
                <a:lumMod val="20000"/>
                <a:lumOff val="80000"/>
              </a:schemeClr>
            </a:solidFill>
          </p:spPr>
          <p:txBody>
            <a:bodyPr wrap="square" rtlCol="0">
              <a:spAutoFit/>
            </a:bodyPr>
            <a:lstStyle/>
            <a:p>
              <a:pPr algn="ctr"/>
              <a:r>
                <a:rPr lang="en-US" sz="1100" dirty="0"/>
                <a:t>25 US sites</a:t>
              </a:r>
            </a:p>
          </p:txBody>
        </p:sp>
        <p:sp>
          <p:nvSpPr>
            <p:cNvPr id="8" name="TextBox 7">
              <a:extLst>
                <a:ext uri="{FF2B5EF4-FFF2-40B4-BE49-F238E27FC236}">
                  <a16:creationId xmlns:a16="http://schemas.microsoft.com/office/drawing/2014/main" id="{C732255D-2662-443C-A3E2-9E5823CB6214}"/>
                </a:ext>
              </a:extLst>
            </p:cNvPr>
            <p:cNvSpPr txBox="1"/>
            <p:nvPr/>
          </p:nvSpPr>
          <p:spPr>
            <a:xfrm>
              <a:off x="3173506" y="5486400"/>
              <a:ext cx="2823882" cy="36933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D719C55-294A-4F9C-8685-4C3EFC558026}"/>
                </a:ext>
              </a:extLst>
            </p:cNvPr>
            <p:cNvSpPr txBox="1"/>
            <p:nvPr/>
          </p:nvSpPr>
          <p:spPr>
            <a:xfrm>
              <a:off x="3281082" y="681318"/>
              <a:ext cx="5773271" cy="430887"/>
            </a:xfrm>
            <a:prstGeom prst="rect">
              <a:avLst/>
            </a:prstGeom>
            <a:solidFill>
              <a:schemeClr val="bg1"/>
            </a:solidFill>
          </p:spPr>
          <p:txBody>
            <a:bodyPr wrap="square" rtlCol="0">
              <a:spAutoFit/>
            </a:bodyPr>
            <a:lstStyle/>
            <a:p>
              <a:endParaRPr lang="en-US" dirty="0"/>
            </a:p>
          </p:txBody>
        </p:sp>
      </p:grpSp>
      <p:sp>
        <p:nvSpPr>
          <p:cNvPr id="10" name="TextBox 9">
            <a:extLst>
              <a:ext uri="{FF2B5EF4-FFF2-40B4-BE49-F238E27FC236}">
                <a16:creationId xmlns:a16="http://schemas.microsoft.com/office/drawing/2014/main" id="{C40088E0-7DC5-4253-9DAD-615AA9F92F8F}"/>
              </a:ext>
            </a:extLst>
          </p:cNvPr>
          <p:cNvSpPr txBox="1"/>
          <p:nvPr/>
        </p:nvSpPr>
        <p:spPr>
          <a:xfrm>
            <a:off x="8525435" y="5414682"/>
            <a:ext cx="3048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2205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639C-B695-914C-8B12-0D70DC0C279A}"/>
              </a:ext>
            </a:extLst>
          </p:cNvPr>
          <p:cNvSpPr>
            <a:spLocks noGrp="1"/>
          </p:cNvSpPr>
          <p:nvPr>
            <p:ph type="ctrTitle"/>
          </p:nvPr>
        </p:nvSpPr>
        <p:spPr>
          <a:xfrm>
            <a:off x="1143000" y="2011909"/>
            <a:ext cx="6858000" cy="1323854"/>
          </a:xfrm>
        </p:spPr>
        <p:txBody>
          <a:bodyPr>
            <a:normAutofit fontScale="90000"/>
          </a:bodyPr>
          <a:lstStyle/>
          <a:p>
            <a:r>
              <a:rPr lang="en-GB" sz="2100" kern="0" dirty="0">
                <a:latin typeface="Arial"/>
              </a:rPr>
              <a:t>A </a:t>
            </a:r>
            <a:r>
              <a:rPr lang="en-GB" sz="2100" kern="0" dirty="0" err="1">
                <a:latin typeface="Arial"/>
              </a:rPr>
              <a:t>Multicenter</a:t>
            </a:r>
            <a:r>
              <a:rPr lang="en-GB" sz="2100" kern="0" dirty="0">
                <a:latin typeface="Arial"/>
              </a:rPr>
              <a:t>, Adaptive, Randomized, Blinded Controlled Trial of the Safety and Efficacy of Investigational Therapeutics</a:t>
            </a:r>
            <a:br>
              <a:rPr lang="en-GB" sz="2100" kern="0" dirty="0">
                <a:latin typeface="Arial"/>
              </a:rPr>
            </a:br>
            <a:r>
              <a:rPr lang="en-GB" sz="2100" kern="0" dirty="0">
                <a:latin typeface="Arial"/>
              </a:rPr>
              <a:t>for Hospitalized patients with COVID-19</a:t>
            </a:r>
            <a:endParaRPr lang="en-US" sz="4050" dirty="0"/>
          </a:p>
        </p:txBody>
      </p:sp>
      <p:sp>
        <p:nvSpPr>
          <p:cNvPr id="3" name="Subtitle 2">
            <a:extLst>
              <a:ext uri="{FF2B5EF4-FFF2-40B4-BE49-F238E27FC236}">
                <a16:creationId xmlns:a16="http://schemas.microsoft.com/office/drawing/2014/main" id="{91CC294C-540D-2B43-92ED-A9E90E20624A}"/>
              </a:ext>
            </a:extLst>
          </p:cNvPr>
          <p:cNvSpPr>
            <a:spLocks noGrp="1"/>
          </p:cNvSpPr>
          <p:nvPr>
            <p:ph type="subTitle" idx="1"/>
          </p:nvPr>
        </p:nvSpPr>
        <p:spPr>
          <a:xfrm>
            <a:off x="1143000" y="3691741"/>
            <a:ext cx="6858000" cy="1959389"/>
          </a:xfrm>
        </p:spPr>
        <p:txBody>
          <a:bodyPr>
            <a:normAutofit lnSpcReduction="10000"/>
          </a:bodyPr>
          <a:lstStyle/>
          <a:p>
            <a:r>
              <a:rPr lang="en-US" dirty="0"/>
              <a:t>Short Title: </a:t>
            </a:r>
            <a:r>
              <a:rPr lang="en-US" u="sng" dirty="0"/>
              <a:t>T</a:t>
            </a:r>
            <a:r>
              <a:rPr lang="en-US" dirty="0"/>
              <a:t>herapeutics for </a:t>
            </a:r>
            <a:r>
              <a:rPr lang="en-US" u="sng" dirty="0"/>
              <a:t>I</a:t>
            </a:r>
            <a:r>
              <a:rPr lang="en-US" dirty="0"/>
              <a:t>npatients with </a:t>
            </a:r>
            <a:r>
              <a:rPr lang="en-US" u="sng" dirty="0"/>
              <a:t>CO</a:t>
            </a:r>
            <a:r>
              <a:rPr lang="en-US" dirty="0"/>
              <a:t>VID-19 (TICO)</a:t>
            </a:r>
            <a:br>
              <a:rPr lang="en-GB" i="1" dirty="0"/>
            </a:br>
            <a:endParaRPr lang="en-GB" i="1" dirty="0"/>
          </a:p>
          <a:p>
            <a:r>
              <a:rPr lang="en-GB" sz="1050" kern="0" dirty="0">
                <a:latin typeface="Arial"/>
                <a:ea typeface="+mj-ea"/>
                <a:cs typeface="+mj-cs"/>
              </a:rPr>
              <a:t>Funder and holder of US IND:</a:t>
            </a:r>
            <a:br>
              <a:rPr lang="en-GB" sz="1050" kern="0" dirty="0">
                <a:latin typeface="Arial"/>
                <a:ea typeface="+mj-ea"/>
                <a:cs typeface="+mj-cs"/>
              </a:rPr>
            </a:br>
            <a:r>
              <a:rPr lang="en-GB" sz="1050" kern="0" dirty="0">
                <a:latin typeface="Arial"/>
                <a:ea typeface="+mj-ea"/>
                <a:cs typeface="+mj-cs"/>
              </a:rPr>
              <a:t>National Institute of Allergy and Infectious Diseases,</a:t>
            </a:r>
            <a:br>
              <a:rPr lang="en-GB" sz="1050" kern="0" dirty="0">
                <a:latin typeface="Arial"/>
                <a:ea typeface="+mj-ea"/>
                <a:cs typeface="+mj-cs"/>
              </a:rPr>
            </a:br>
            <a:r>
              <a:rPr lang="en-GB" sz="1050" kern="0" dirty="0">
                <a:latin typeface="Arial"/>
                <a:ea typeface="+mj-ea"/>
                <a:cs typeface="+mj-cs"/>
              </a:rPr>
              <a:t>National Institutes of Health</a:t>
            </a:r>
            <a:br>
              <a:rPr lang="en-GB" sz="1050" kern="0" dirty="0">
                <a:latin typeface="Arial"/>
                <a:ea typeface="+mj-ea"/>
                <a:cs typeface="+mj-cs"/>
              </a:rPr>
            </a:br>
            <a:br>
              <a:rPr lang="en-GB" sz="1050" kern="0" dirty="0">
                <a:latin typeface="Arial"/>
                <a:ea typeface="+mj-ea"/>
                <a:cs typeface="+mj-cs"/>
              </a:rPr>
            </a:br>
            <a:r>
              <a:rPr lang="en-GB" sz="1050" kern="0" dirty="0">
                <a:latin typeface="Arial"/>
                <a:ea typeface="+mj-ea"/>
                <a:cs typeface="+mj-cs"/>
              </a:rPr>
              <a:t>and carried out by the </a:t>
            </a:r>
            <a:br>
              <a:rPr lang="en-GB" sz="1050" kern="0" dirty="0">
                <a:latin typeface="Arial"/>
                <a:ea typeface="+mj-ea"/>
                <a:cs typeface="+mj-cs"/>
              </a:rPr>
            </a:br>
            <a:r>
              <a:rPr lang="en-GB" sz="1050" kern="0" dirty="0">
                <a:latin typeface="Arial"/>
                <a:ea typeface="+mj-ea"/>
                <a:cs typeface="+mj-cs"/>
              </a:rPr>
              <a:t> </a:t>
            </a:r>
            <a:br>
              <a:rPr lang="en-GB" sz="1050" kern="0" dirty="0">
                <a:latin typeface="Arial"/>
                <a:ea typeface="+mj-ea"/>
                <a:cs typeface="+mj-cs"/>
              </a:rPr>
            </a:br>
            <a:r>
              <a:rPr lang="en-GB" sz="1050" kern="0" dirty="0">
                <a:latin typeface="Arial"/>
                <a:ea typeface="+mj-ea"/>
                <a:cs typeface="+mj-cs"/>
              </a:rPr>
              <a:t>International Network for Strategic Initiatives in Global HIV Trials (INSIGHT)</a:t>
            </a:r>
            <a:br>
              <a:rPr lang="en-GB" sz="1050" kern="0" dirty="0">
                <a:latin typeface="Arial"/>
                <a:ea typeface="+mj-ea"/>
                <a:cs typeface="+mj-cs"/>
              </a:rPr>
            </a:br>
            <a:r>
              <a:rPr lang="en-GB" sz="1050" kern="0" dirty="0">
                <a:latin typeface="Arial"/>
                <a:ea typeface="+mj-ea"/>
                <a:cs typeface="+mj-cs"/>
              </a:rPr>
              <a:t>in collaboration with other NIAID and NHLBI-supported trial networks</a:t>
            </a:r>
            <a:endParaRPr lang="en-US" dirty="0"/>
          </a:p>
        </p:txBody>
      </p:sp>
      <p:pic>
        <p:nvPicPr>
          <p:cNvPr id="5" name="Picture 4">
            <a:extLst>
              <a:ext uri="{FF2B5EF4-FFF2-40B4-BE49-F238E27FC236}">
                <a16:creationId xmlns:a16="http://schemas.microsoft.com/office/drawing/2014/main" id="{29B9C125-8FC3-ED4A-80E5-BC11A541C932}"/>
              </a:ext>
            </a:extLst>
          </p:cNvPr>
          <p:cNvPicPr>
            <a:picLocks noChangeAspect="1"/>
          </p:cNvPicPr>
          <p:nvPr/>
        </p:nvPicPr>
        <p:blipFill>
          <a:blip r:embed="rId3"/>
          <a:stretch>
            <a:fillRect/>
          </a:stretch>
        </p:blipFill>
        <p:spPr>
          <a:xfrm>
            <a:off x="288813" y="4155506"/>
            <a:ext cx="1644807" cy="758042"/>
          </a:xfrm>
          <a:prstGeom prst="rect">
            <a:avLst/>
          </a:prstGeom>
        </p:spPr>
      </p:pic>
      <p:sp>
        <p:nvSpPr>
          <p:cNvPr id="6" name="Tekstfelt 5">
            <a:extLst>
              <a:ext uri="{FF2B5EF4-FFF2-40B4-BE49-F238E27FC236}">
                <a16:creationId xmlns:a16="http://schemas.microsoft.com/office/drawing/2014/main" id="{17E75F5A-1973-4070-8DEF-064B27AD42B2}"/>
              </a:ext>
            </a:extLst>
          </p:cNvPr>
          <p:cNvSpPr txBox="1"/>
          <p:nvPr/>
        </p:nvSpPr>
        <p:spPr>
          <a:xfrm>
            <a:off x="6837006" y="5581150"/>
            <a:ext cx="2018181" cy="300082"/>
          </a:xfrm>
          <a:prstGeom prst="rect">
            <a:avLst/>
          </a:prstGeom>
          <a:noFill/>
        </p:spPr>
        <p:txBody>
          <a:bodyPr wrap="none" rtlCol="0">
            <a:spAutoFit/>
          </a:bodyPr>
          <a:lstStyle/>
          <a:p>
            <a:r>
              <a:rPr lang="da-DK" sz="1350" dirty="0">
                <a:solidFill>
                  <a:schemeClr val="bg1"/>
                </a:solidFill>
              </a:rPr>
              <a:t>Version 1.0, 27</a:t>
            </a:r>
            <a:r>
              <a:rPr lang="da-DK" sz="1350" baseline="30000" dirty="0">
                <a:solidFill>
                  <a:schemeClr val="bg1"/>
                </a:solidFill>
              </a:rPr>
              <a:t>th</a:t>
            </a:r>
            <a:r>
              <a:rPr lang="da-DK" sz="1350" dirty="0">
                <a:solidFill>
                  <a:schemeClr val="bg1"/>
                </a:solidFill>
              </a:rPr>
              <a:t> July 2020</a:t>
            </a:r>
            <a:endParaRPr lang="en-GB" sz="1350" dirty="0">
              <a:solidFill>
                <a:schemeClr val="bg1"/>
              </a:solidFill>
            </a:endParaRPr>
          </a:p>
        </p:txBody>
      </p:sp>
      <p:sp>
        <p:nvSpPr>
          <p:cNvPr id="7" name="Title 1">
            <a:extLst>
              <a:ext uri="{FF2B5EF4-FFF2-40B4-BE49-F238E27FC236}">
                <a16:creationId xmlns:a16="http://schemas.microsoft.com/office/drawing/2014/main" id="{2AAA54C4-095D-4CE8-8009-A8427237054A}"/>
              </a:ext>
            </a:extLst>
          </p:cNvPr>
          <p:cNvSpPr txBox="1">
            <a:spLocks/>
          </p:cNvSpPr>
          <p:nvPr/>
        </p:nvSpPr>
        <p:spPr>
          <a:xfrm>
            <a:off x="0" y="849938"/>
            <a:ext cx="9144000" cy="805992"/>
          </a:xfrm>
          <a:prstGeom prst="rect">
            <a:avLst/>
          </a:prstGeom>
          <a:solidFill>
            <a:srgbClr val="2E2F56"/>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2700" b="1" dirty="0">
                <a:solidFill>
                  <a:prstClr val="white"/>
                </a:solidFill>
                <a:latin typeface="Calibri" panose="020F0502020204030204"/>
              </a:rPr>
              <a:t>     ACTIV-3 / INSIGHT 014 / TICO</a:t>
            </a:r>
            <a:endParaRPr lang="en-US" sz="1800" b="1" dirty="0">
              <a:solidFill>
                <a:prstClr val="white"/>
              </a:solidFill>
              <a:latin typeface="Calibri" panose="020F0502020204030204"/>
            </a:endParaRPr>
          </a:p>
        </p:txBody>
      </p:sp>
    </p:spTree>
    <p:extLst>
      <p:ext uri="{BB962C8B-B14F-4D97-AF65-F5344CB8AC3E}">
        <p14:creationId xmlns:p14="http://schemas.microsoft.com/office/powerpoint/2010/main" val="1146990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4610</TotalTime>
  <Words>3896</Words>
  <Application>Microsoft Office PowerPoint</Application>
  <PresentationFormat>On-screen Show (4:3)</PresentationFormat>
  <Paragraphs>399</Paragraphs>
  <Slides>42</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Georgia</vt:lpstr>
      <vt:lpstr>Lucida Console</vt:lpstr>
      <vt:lpstr>Office Theme</vt:lpstr>
      <vt:lpstr>NIAID/INSIGHT/VA Collaboration:  ACTIV-3 Study Registration and Activation for VA Medical Center Sites and  Introduction of other INSIGHT COVID-19 Studies</vt:lpstr>
      <vt:lpstr>Acronyms</vt:lpstr>
      <vt:lpstr>PRESENTERS</vt:lpstr>
      <vt:lpstr>Introduction</vt:lpstr>
      <vt:lpstr>OBJECTIVES</vt:lpstr>
      <vt:lpstr>OTHER INSIGHT COVID STUDIES FOR VA SITES</vt:lpstr>
      <vt:lpstr>OVERVIEW OF ACTIV-3—Dr. Virginia Kan</vt:lpstr>
      <vt:lpstr>PowerPoint Presentation</vt:lpstr>
      <vt:lpstr>A Multicenter, Adaptive, Randomized, Blinded Controlled Trial of the Safety and Efficacy of Investigational Therapeutics for Hospitalized patients with COVID-19</vt:lpstr>
      <vt:lpstr>PowerPoint Presentation</vt:lpstr>
      <vt:lpstr>OVERVIEW OF ACTIV-3</vt:lpstr>
      <vt:lpstr>OVERVIEW OF ACTIV-3</vt:lpstr>
      <vt:lpstr>OVERVIEW OF ACTIV-3</vt:lpstr>
      <vt:lpstr>OVERVIEW OF ACTIV-3</vt:lpstr>
      <vt:lpstr>OVERVIEW OF ACTIV-3</vt:lpstr>
      <vt:lpstr>OVERVIEW OF ACTIV-3</vt:lpstr>
      <vt:lpstr>PowerPoint Presentation</vt:lpstr>
      <vt:lpstr> ACTIV-3:  REQUIREMENTS FOR REGISTRATION/ACTIVATION— Cristin Harrington</vt:lpstr>
      <vt:lpstr>ACTIV-3:  REQUIREMENTS FOR REGISTRATION/ACTIVATION </vt:lpstr>
      <vt:lpstr>ACTIV-3:  STEPS TO REGISTRATION/ACTIVATION</vt:lpstr>
      <vt:lpstr>ACTIV-3: SITE REGISTRATION/ACTIVATION PROCESS</vt:lpstr>
      <vt:lpstr>ACTIV-3: SITE REGISTRATION/ACTIVATION PROCESS</vt:lpstr>
      <vt:lpstr>ACTIV-3: SITE REGISTRATION/ACTIVATION PROCESS</vt:lpstr>
      <vt:lpstr>ACTIV-3: SITE REGISTRATION/ACTIVATION PROCESS</vt:lpstr>
      <vt:lpstr>ACTIV-3: SITE REGISTRATION/ACTIVATION PROCESS ASSISTANCE</vt:lpstr>
      <vt:lpstr>REDCap— DATA ENTRY INSIGHT WEBSITE-- RANDOMIZATION</vt:lpstr>
      <vt:lpstr>PowerPoint Presentation</vt:lpstr>
      <vt:lpstr>PowerPoint Presentation</vt:lpstr>
      <vt:lpstr>LESSONS LEARNED &amp; TIPS FOR WARP SPEED</vt:lpstr>
      <vt:lpstr>PHARMACY REQUIREMENTS—Adriana Sánchez</vt:lpstr>
      <vt:lpstr>PHARMACY REQUIREMENTS</vt:lpstr>
      <vt:lpstr>PHARMACY REQUIREMENTS</vt:lpstr>
      <vt:lpstr>PHARMACY REQUIREMENTS</vt:lpstr>
      <vt:lpstr>CONTRACTS, TASK ORDERS, BUDGETS—Dr. Michael Vjecha</vt:lpstr>
      <vt:lpstr>CONTRACTS, TASK ORDERS, BUDGETS</vt:lpstr>
      <vt:lpstr>CONTRACTS, TASK ORDERS, BUDGETS</vt:lpstr>
      <vt:lpstr>CONTRACTS, TASK ORDERS, BUDGETS</vt:lpstr>
      <vt:lpstr>HELP AND RESOURCES &amp; SUMMARY —Dr. Vicky Davey</vt:lpstr>
      <vt:lpstr>HELP AND RESOURCES</vt:lpstr>
      <vt:lpstr>SUMMARY</vt:lpstr>
      <vt:lpstr>THANK YOU AND QUESTIONS</vt:lpstr>
      <vt:lpstr>AVAILABILITY OF RECORDING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ACTIV-3 Study Registration and Activation for VA Medical Center Sites and Introduction of other INSIGHT COVID-19 Studies</dc:title>
  <dc:subject>ACTIV-3 Study Registration and Activation for VA Medical Center Sites and Introduction of other INSIGHT COVID-19 Studies</dc:subject>
  <dc:creator>Huang, Grant</dc:creator>
  <cp:keywords>ACTIV-3 Study Registration and Activation for VA Medical Center Sites and Introduction of other INSIGHT COVID-19 Studies</cp:keywords>
  <cp:lastModifiedBy>Rivera, Portia T</cp:lastModifiedBy>
  <cp:revision>288</cp:revision>
  <dcterms:created xsi:type="dcterms:W3CDTF">2020-03-18T22:05:48Z</dcterms:created>
  <dcterms:modified xsi:type="dcterms:W3CDTF">2020-09-08T14:22:49Z</dcterms:modified>
</cp:coreProperties>
</file>